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87" r:id="rId16"/>
    <p:sldId id="272" r:id="rId17"/>
    <p:sldId id="273" r:id="rId18"/>
    <p:sldId id="274" r:id="rId19"/>
    <p:sldId id="279" r:id="rId20"/>
    <p:sldId id="280" r:id="rId21"/>
    <p:sldId id="35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60" r:id="rId35"/>
    <p:sldId id="361" r:id="rId36"/>
    <p:sldId id="362" r:id="rId37"/>
    <p:sldId id="293" r:id="rId38"/>
    <p:sldId id="363" r:id="rId39"/>
    <p:sldId id="364" r:id="rId40"/>
    <p:sldId id="365" r:id="rId41"/>
    <p:sldId id="366" r:id="rId42"/>
    <p:sldId id="367" r:id="rId43"/>
    <p:sldId id="313" r:id="rId44"/>
    <p:sldId id="314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88" r:id="rId58"/>
    <p:sldId id="306" r:id="rId59"/>
    <p:sldId id="307" r:id="rId60"/>
    <p:sldId id="312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69" r:id="rId89"/>
    <p:sldId id="368" r:id="rId90"/>
    <p:sldId id="346" r:id="rId91"/>
    <p:sldId id="348" r:id="rId92"/>
    <p:sldId id="349" r:id="rId93"/>
    <p:sldId id="350" r:id="rId94"/>
    <p:sldId id="352" r:id="rId95"/>
    <p:sldId id="353" r:id="rId96"/>
    <p:sldId id="354" r:id="rId97"/>
    <p:sldId id="355" r:id="rId98"/>
    <p:sldId id="356" r:id="rId99"/>
    <p:sldId id="357" r:id="rId100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1D72B-496C-464F-B96A-2501DD3F25ED}" v="13" dt="2019-06-25T23:43:52.6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4666" autoAdjust="0"/>
  </p:normalViewPr>
  <p:slideViewPr>
    <p:cSldViewPr>
      <p:cViewPr varScale="1">
        <p:scale>
          <a:sx n="103" d="100"/>
          <a:sy n="103" d="100"/>
        </p:scale>
        <p:origin x="309" y="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Nield" userId="e7924354f0a44a8c" providerId="LiveId" clId="{69778703-AE7F-4B08-817F-15779AFDD71C}"/>
    <pc:docChg chg="undo custSel mod addSld delSld modSld sldOrd">
      <pc:chgData name="Thomas Nield" userId="e7924354f0a44a8c" providerId="LiveId" clId="{69778703-AE7F-4B08-817F-15779AFDD71C}" dt="2019-04-19T22:07:49.215" v="6060" actId="1076"/>
      <pc:docMkLst>
        <pc:docMk/>
      </pc:docMkLst>
      <pc:sldChg chg="modSp">
        <pc:chgData name="Thomas Nield" userId="e7924354f0a44a8c" providerId="LiveId" clId="{69778703-AE7F-4B08-817F-15779AFDD71C}" dt="2019-04-17T21:17:14.343" v="5278" actId="108"/>
        <pc:sldMkLst>
          <pc:docMk/>
          <pc:sldMk cId="0" sldId="256"/>
        </pc:sldMkLst>
        <pc:spChg chg="mod">
          <ac:chgData name="Thomas Nield" userId="e7924354f0a44a8c" providerId="LiveId" clId="{69778703-AE7F-4B08-817F-15779AFDD71C}" dt="2019-04-17T21:17:14.343" v="5278" actId="108"/>
          <ac:spMkLst>
            <pc:docMk/>
            <pc:sldMk cId="0" sldId="256"/>
            <ac:spMk id="4" creationId="{00000000-0000-0000-0000-000000000000}"/>
          </ac:spMkLst>
        </pc:spChg>
      </pc:sldChg>
      <pc:sldChg chg="addSp delSp modSp">
        <pc:chgData name="Thomas Nield" userId="e7924354f0a44a8c" providerId="LiveId" clId="{69778703-AE7F-4B08-817F-15779AFDD71C}" dt="2019-04-17T21:25:18.692" v="5560" actId="20577"/>
        <pc:sldMkLst>
          <pc:docMk/>
          <pc:sldMk cId="0" sldId="257"/>
        </pc:sldMkLst>
        <pc:spChg chg="mod">
          <ac:chgData name="Thomas Nield" userId="e7924354f0a44a8c" providerId="LiveId" clId="{69778703-AE7F-4B08-817F-15779AFDD71C}" dt="2019-04-17T21:25:18.692" v="5560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46:51.569" v="29" actId="478"/>
          <ac:spMkLst>
            <pc:docMk/>
            <pc:sldMk cId="0" sldId="257"/>
            <ac:spMk id="4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46:49.087" v="28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46:47.736" v="27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Thomas Nield" userId="e7924354f0a44a8c" providerId="LiveId" clId="{69778703-AE7F-4B08-817F-15779AFDD71C}" dt="2019-04-17T19:48:11.578" v="49" actId="1076"/>
          <ac:spMkLst>
            <pc:docMk/>
            <pc:sldMk cId="0" sldId="257"/>
            <ac:spMk id="9" creationId="{00000000-0000-0000-0000-000000000000}"/>
          </ac:spMkLst>
        </pc:spChg>
        <pc:spChg chg="add del mod">
          <ac:chgData name="Thomas Nield" userId="e7924354f0a44a8c" providerId="LiveId" clId="{69778703-AE7F-4B08-817F-15779AFDD71C}" dt="2019-04-17T21:18:17.652" v="5330" actId="478"/>
          <ac:spMkLst>
            <pc:docMk/>
            <pc:sldMk cId="0" sldId="257"/>
            <ac:spMk id="11" creationId="{878B2281-157C-4636-A33F-23EA6B9F5D66}"/>
          </ac:spMkLst>
        </pc:spChg>
      </pc:sldChg>
      <pc:sldChg chg="delSp add del">
        <pc:chgData name="Thomas Nield" userId="e7924354f0a44a8c" providerId="LiveId" clId="{69778703-AE7F-4B08-817F-15779AFDD71C}" dt="2019-04-18T18:36:17.803" v="5936" actId="478"/>
        <pc:sldMkLst>
          <pc:docMk/>
          <pc:sldMk cId="0" sldId="259"/>
        </pc:sldMkLst>
        <pc:spChg chg="del">
          <ac:chgData name="Thomas Nield" userId="e7924354f0a44a8c" providerId="LiveId" clId="{69778703-AE7F-4B08-817F-15779AFDD71C}" dt="2019-04-18T18:36:17.803" v="5936" actId="478"/>
          <ac:spMkLst>
            <pc:docMk/>
            <pc:sldMk cId="0" sldId="259"/>
            <ac:spMk id="3" creationId="{00000000-0000-0000-0000-000000000000}"/>
          </ac:spMkLst>
        </pc:spChg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0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1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2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3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4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5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6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7"/>
        </pc:sldMkLst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68"/>
        </pc:sldMkLst>
      </pc:sldChg>
      <pc:sldChg chg="addSp modSp add del">
        <pc:chgData name="Thomas Nield" userId="e7924354f0a44a8c" providerId="LiveId" clId="{69778703-AE7F-4B08-817F-15779AFDD71C}" dt="2019-04-18T18:36:53.813" v="5941" actId="2085"/>
        <pc:sldMkLst>
          <pc:docMk/>
          <pc:sldMk cId="0" sldId="269"/>
        </pc:sldMkLst>
        <pc:spChg chg="mod">
          <ac:chgData name="Thomas Nield" userId="e7924354f0a44a8c" providerId="LiveId" clId="{69778703-AE7F-4B08-817F-15779AFDD71C}" dt="2019-04-18T18:36:34.757" v="5937" actId="1076"/>
          <ac:spMkLst>
            <pc:docMk/>
            <pc:sldMk cId="0" sldId="269"/>
            <ac:spMk id="7" creationId="{00000000-0000-0000-0000-000000000000}"/>
          </ac:spMkLst>
        </pc:spChg>
        <pc:spChg chg="add mod ord">
          <ac:chgData name="Thomas Nield" userId="e7924354f0a44a8c" providerId="LiveId" clId="{69778703-AE7F-4B08-817F-15779AFDD71C}" dt="2019-04-18T18:36:53.813" v="5941" actId="2085"/>
          <ac:spMkLst>
            <pc:docMk/>
            <pc:sldMk cId="0" sldId="269"/>
            <ac:spMk id="9" creationId="{4C2B018F-E98E-4A5F-BF7E-CCCAAF7ADEF3}"/>
          </ac:spMkLst>
        </pc:spChg>
      </pc:sldChg>
      <pc:sldChg chg="modSp add del ord">
        <pc:chgData name="Thomas Nield" userId="e7924354f0a44a8c" providerId="LiveId" clId="{69778703-AE7F-4B08-817F-15779AFDD71C}" dt="2019-04-18T18:40:13.563" v="5947" actId="14100"/>
        <pc:sldMkLst>
          <pc:docMk/>
          <pc:sldMk cId="0" sldId="270"/>
        </pc:sldMkLst>
        <pc:spChg chg="mod">
          <ac:chgData name="Thomas Nield" userId="e7924354f0a44a8c" providerId="LiveId" clId="{69778703-AE7F-4B08-817F-15779AFDD71C}" dt="2019-04-18T18:40:13.563" v="5947" actId="14100"/>
          <ac:spMkLst>
            <pc:docMk/>
            <pc:sldMk cId="0" sldId="270"/>
            <ac:spMk id="2" creationId="{00000000-0000-0000-0000-000000000000}"/>
          </ac:spMkLst>
        </pc:spChg>
      </pc:sldChg>
      <pc:sldChg chg="add del">
        <pc:chgData name="Thomas Nield" userId="e7924354f0a44a8c" providerId="LiveId" clId="{69778703-AE7F-4B08-817F-15779AFDD71C}" dt="2019-04-18T18:36:15.210" v="5935"/>
        <pc:sldMkLst>
          <pc:docMk/>
          <pc:sldMk cId="0" sldId="272"/>
        </pc:sldMkLst>
      </pc:sldChg>
      <pc:sldChg chg="modSp add del">
        <pc:chgData name="Thomas Nield" userId="e7924354f0a44a8c" providerId="LiveId" clId="{69778703-AE7F-4B08-817F-15779AFDD71C}" dt="2019-04-18T18:57:24.228" v="6026" actId="14100"/>
        <pc:sldMkLst>
          <pc:docMk/>
          <pc:sldMk cId="0" sldId="273"/>
        </pc:sldMkLst>
        <pc:spChg chg="mod">
          <ac:chgData name="Thomas Nield" userId="e7924354f0a44a8c" providerId="LiveId" clId="{69778703-AE7F-4B08-817F-15779AFDD71C}" dt="2019-04-18T18:40:23.789" v="5951" actId="20577"/>
          <ac:spMkLst>
            <pc:docMk/>
            <pc:sldMk cId="0" sldId="273"/>
            <ac:spMk id="2" creationId="{00000000-0000-0000-0000-000000000000}"/>
          </ac:spMkLst>
        </pc:spChg>
        <pc:spChg chg="mod">
          <ac:chgData name="Thomas Nield" userId="e7924354f0a44a8c" providerId="LiveId" clId="{69778703-AE7F-4B08-817F-15779AFDD71C}" dt="2019-04-18T18:57:24.228" v="6026" actId="14100"/>
          <ac:spMkLst>
            <pc:docMk/>
            <pc:sldMk cId="0" sldId="273"/>
            <ac:spMk id="3" creationId="{00000000-0000-0000-0000-000000000000}"/>
          </ac:spMkLst>
        </pc:spChg>
      </pc:sldChg>
      <pc:sldChg chg="modSp add del">
        <pc:chgData name="Thomas Nield" userId="e7924354f0a44a8c" providerId="LiveId" clId="{69778703-AE7F-4B08-817F-15779AFDD71C}" dt="2019-04-18T18:57:49.583" v="6030" actId="20577"/>
        <pc:sldMkLst>
          <pc:docMk/>
          <pc:sldMk cId="0" sldId="274"/>
        </pc:sldMkLst>
        <pc:spChg chg="mod">
          <ac:chgData name="Thomas Nield" userId="e7924354f0a44a8c" providerId="LiveId" clId="{69778703-AE7F-4B08-817F-15779AFDD71C}" dt="2019-04-18T18:57:49.583" v="6030" actId="20577"/>
          <ac:spMkLst>
            <pc:docMk/>
            <pc:sldMk cId="0" sldId="274"/>
            <ac:spMk id="3" creationId="{00000000-0000-0000-0000-000000000000}"/>
          </ac:spMkLst>
        </pc:spChg>
      </pc:sldChg>
      <pc:sldChg chg="modSp">
        <pc:chgData name="Thomas Nield" userId="e7924354f0a44a8c" providerId="LiveId" clId="{69778703-AE7F-4B08-817F-15779AFDD71C}" dt="2019-04-18T18:31:19.041" v="5768" actId="20577"/>
        <pc:sldMkLst>
          <pc:docMk/>
          <pc:sldMk cId="0" sldId="279"/>
        </pc:sldMkLst>
        <pc:spChg chg="mod">
          <ac:chgData name="Thomas Nield" userId="e7924354f0a44a8c" providerId="LiveId" clId="{69778703-AE7F-4B08-817F-15779AFDD71C}" dt="2019-04-18T18:30:48.104" v="5725" actId="14100"/>
          <ac:spMkLst>
            <pc:docMk/>
            <pc:sldMk cId="0" sldId="279"/>
            <ac:spMk id="2" creationId="{00000000-0000-0000-0000-000000000000}"/>
          </ac:spMkLst>
        </pc:spChg>
        <pc:spChg chg="mod">
          <ac:chgData name="Thomas Nield" userId="e7924354f0a44a8c" providerId="LiveId" clId="{69778703-AE7F-4B08-817F-15779AFDD71C}" dt="2019-04-18T18:31:19.041" v="5768" actId="20577"/>
          <ac:spMkLst>
            <pc:docMk/>
            <pc:sldMk cId="0" sldId="279"/>
            <ac:spMk id="3" creationId="{00000000-0000-0000-0000-000000000000}"/>
          </ac:spMkLst>
        </pc:spChg>
      </pc:sldChg>
      <pc:sldChg chg="addSp delSp modSp mod setBg setClrOvrMap">
        <pc:chgData name="Thomas Nield" userId="e7924354f0a44a8c" providerId="LiveId" clId="{69778703-AE7F-4B08-817F-15779AFDD71C}" dt="2019-04-17T21:19:34.863" v="5403" actId="1076"/>
        <pc:sldMkLst>
          <pc:docMk/>
          <pc:sldMk cId="0" sldId="280"/>
        </pc:sldMkLst>
        <pc:spChg chg="mod">
          <ac:chgData name="Thomas Nield" userId="e7924354f0a44a8c" providerId="LiveId" clId="{69778703-AE7F-4B08-817F-15779AFDD71C}" dt="2019-04-17T19:51:23.327" v="613" actId="26606"/>
          <ac:spMkLst>
            <pc:docMk/>
            <pc:sldMk cId="0" sldId="280"/>
            <ac:spMk id="2" creationId="{00000000-0000-0000-0000-000000000000}"/>
          </ac:spMkLst>
        </pc:spChg>
        <pc:spChg chg="mod">
          <ac:chgData name="Thomas Nield" userId="e7924354f0a44a8c" providerId="LiveId" clId="{69778703-AE7F-4B08-817F-15779AFDD71C}" dt="2019-04-17T19:51:23.327" v="613" actId="26606"/>
          <ac:spMkLst>
            <pc:docMk/>
            <pc:sldMk cId="0" sldId="280"/>
            <ac:spMk id="3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4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5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6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7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8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9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0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1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2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3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4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5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6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7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8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19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0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1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2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3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4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5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6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7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8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29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30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31" creationId="{00000000-0000-0000-0000-000000000000}"/>
          </ac:spMkLst>
        </pc:spChg>
        <pc:spChg chg="del">
          <ac:chgData name="Thomas Nield" userId="e7924354f0a44a8c" providerId="LiveId" clId="{69778703-AE7F-4B08-817F-15779AFDD71C}" dt="2019-04-17T19:51:02.635" v="608" actId="478"/>
          <ac:spMkLst>
            <pc:docMk/>
            <pc:sldMk cId="0" sldId="280"/>
            <ac:spMk id="32" creationId="{00000000-0000-0000-0000-000000000000}"/>
          </ac:spMkLst>
        </pc:spChg>
        <pc:spChg chg="mod ord">
          <ac:chgData name="Thomas Nield" userId="e7924354f0a44a8c" providerId="LiveId" clId="{69778703-AE7F-4B08-817F-15779AFDD71C}" dt="2019-04-17T19:51:23.327" v="613" actId="26606"/>
          <ac:spMkLst>
            <pc:docMk/>
            <pc:sldMk cId="0" sldId="280"/>
            <ac:spMk id="33" creationId="{00000000-0000-0000-0000-000000000000}"/>
          </ac:spMkLst>
        </pc:spChg>
        <pc:spChg chg="add del">
          <ac:chgData name="Thomas Nield" userId="e7924354f0a44a8c" providerId="LiveId" clId="{69778703-AE7F-4B08-817F-15779AFDD71C}" dt="2019-04-17T19:51:23.327" v="613" actId="26606"/>
          <ac:spMkLst>
            <pc:docMk/>
            <pc:sldMk cId="0" sldId="280"/>
            <ac:spMk id="39" creationId="{CF62D2A7-8207-488C-9F46-316BA81A16C8}"/>
          </ac:spMkLst>
        </pc:spChg>
        <pc:spChg chg="add del">
          <ac:chgData name="Thomas Nield" userId="e7924354f0a44a8c" providerId="LiveId" clId="{69778703-AE7F-4B08-817F-15779AFDD71C}" dt="2019-04-17T19:51:23.327" v="613" actId="26606"/>
          <ac:spMkLst>
            <pc:docMk/>
            <pc:sldMk cId="0" sldId="280"/>
            <ac:spMk id="41" creationId="{52AC6D7F-F068-4E11-BB06-F601D89BB980}"/>
          </ac:spMkLst>
        </pc:spChg>
        <pc:picChg chg="add mod">
          <ac:chgData name="Thomas Nield" userId="e7924354f0a44a8c" providerId="LiveId" clId="{69778703-AE7F-4B08-817F-15779AFDD71C}" dt="2019-04-17T21:19:34.863" v="5403" actId="1076"/>
          <ac:picMkLst>
            <pc:docMk/>
            <pc:sldMk cId="0" sldId="280"/>
            <ac:picMk id="34" creationId="{D45502C6-1093-457D-8519-4F1840500B0E}"/>
          </ac:picMkLst>
        </pc:picChg>
      </pc:sldChg>
      <pc:sldChg chg="modSp">
        <pc:chgData name="Thomas Nield" userId="e7924354f0a44a8c" providerId="LiveId" clId="{69778703-AE7F-4B08-817F-15779AFDD71C}" dt="2019-04-18T18:31:31.422" v="5769" actId="20577"/>
        <pc:sldMkLst>
          <pc:docMk/>
          <pc:sldMk cId="0" sldId="289"/>
        </pc:sldMkLst>
        <pc:spChg chg="mod">
          <ac:chgData name="Thomas Nield" userId="e7924354f0a44a8c" providerId="LiveId" clId="{69778703-AE7F-4B08-817F-15779AFDD71C}" dt="2019-04-18T18:31:31.422" v="5769" actId="20577"/>
          <ac:spMkLst>
            <pc:docMk/>
            <pc:sldMk cId="0" sldId="289"/>
            <ac:spMk id="7" creationId="{00000000-0000-0000-0000-000000000000}"/>
          </ac:spMkLst>
        </pc:spChg>
      </pc:sldChg>
      <pc:sldChg chg="ord">
        <pc:chgData name="Thomas Nield" userId="e7924354f0a44a8c" providerId="LiveId" clId="{69778703-AE7F-4B08-817F-15779AFDD71C}" dt="2019-04-18T18:31:52.206" v="5770"/>
        <pc:sldMkLst>
          <pc:docMk/>
          <pc:sldMk cId="0" sldId="293"/>
        </pc:sldMkLst>
      </pc:sldChg>
      <pc:sldChg chg="addSp delSp modSp ord">
        <pc:chgData name="Thomas Nield" userId="e7924354f0a44a8c" providerId="LiveId" clId="{69778703-AE7F-4B08-817F-15779AFDD71C}" dt="2019-04-17T20:55:23.750" v="1799"/>
        <pc:sldMkLst>
          <pc:docMk/>
          <pc:sldMk cId="0" sldId="312"/>
        </pc:sldMkLst>
        <pc:spChg chg="del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" creationId="{00000000-0000-0000-0000-000000000000}"/>
          </ac:spMkLst>
        </pc:spChg>
        <pc:spChg chg="del">
          <ac:chgData name="Thomas Nield" userId="e7924354f0a44a8c" providerId="LiveId" clId="{69778703-AE7F-4B08-817F-15779AFDD71C}" dt="2019-04-17T20:53:38.340" v="1744" actId="478"/>
          <ac:spMkLst>
            <pc:docMk/>
            <pc:sldMk cId="0" sldId="312"/>
            <ac:spMk id="3" creationId="{00000000-0000-0000-0000-000000000000}"/>
          </ac:spMkLst>
        </pc:spChg>
        <pc:spChg chg="del">
          <ac:chgData name="Thomas Nield" userId="e7924354f0a44a8c" providerId="LiveId" clId="{69778703-AE7F-4B08-817F-15779AFDD71C}" dt="2019-04-17T20:53:38.340" v="1744" actId="478"/>
          <ac:spMkLst>
            <pc:docMk/>
            <pc:sldMk cId="0" sldId="312"/>
            <ac:spMk id="4" creationId="{00000000-0000-0000-0000-000000000000}"/>
          </ac:spMkLst>
        </pc:spChg>
        <pc:spChg chg="del">
          <ac:chgData name="Thomas Nield" userId="e7924354f0a44a8c" providerId="LiveId" clId="{69778703-AE7F-4B08-817F-15779AFDD71C}" dt="2019-04-17T20:53:38.340" v="1744" actId="478"/>
          <ac:spMkLst>
            <pc:docMk/>
            <pc:sldMk cId="0" sldId="312"/>
            <ac:spMk id="5" creationId="{00000000-0000-0000-0000-000000000000}"/>
          </ac:spMkLst>
        </pc:spChg>
        <pc:spChg chg="del">
          <ac:chgData name="Thomas Nield" userId="e7924354f0a44a8c" providerId="LiveId" clId="{69778703-AE7F-4B08-817F-15779AFDD71C}" dt="2019-04-17T20:53:38.340" v="1744" actId="478"/>
          <ac:spMkLst>
            <pc:docMk/>
            <pc:sldMk cId="0" sldId="312"/>
            <ac:spMk id="6" creationId="{00000000-0000-0000-0000-000000000000}"/>
          </ac:spMkLst>
        </pc:spChg>
        <pc:spChg chg="del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7" creationId="{00000000-0000-0000-0000-000000000000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8" creationId="{6CD7F90F-512B-4DA7-AE1D-D8F90A885483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9" creationId="{521AA038-4FFE-47D3-8A80-BC45CBB84AC4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0" creationId="{62A8F587-0E50-4ED3-BEB6-D65F0890A52B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1" creationId="{26B72DB4-8494-4122-BC24-75C20B642E6E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2" creationId="{4CB45EA2-7179-40D4-9801-8E273E268E84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3" creationId="{1045E78C-022A-4C5B-A788-52EF9EB5967C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5" creationId="{FED883CD-C164-47BE-AED1-998E858C8218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16" creationId="{6470C5BD-994B-42D6-BDD2-F69EF5669859}"/>
          </ac:spMkLst>
        </pc:spChg>
        <pc:spChg chg="add del">
          <ac:chgData name="Thomas Nield" userId="e7924354f0a44a8c" providerId="LiveId" clId="{69778703-AE7F-4B08-817F-15779AFDD71C}" dt="2019-04-17T20:53:35.963" v="1743"/>
          <ac:spMkLst>
            <pc:docMk/>
            <pc:sldMk cId="0" sldId="312"/>
            <ac:spMk id="20" creationId="{2ED08C2D-FA10-4208-B733-DBF68407F293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5" creationId="{6349746B-0FAF-49C2-8C43-281438381CB5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6" creationId="{60BA228B-C060-4DE6-9F47-E2826D149EC5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7" creationId="{B6719815-7DA1-429C-9B0A-6A527BC52F9A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8" creationId="{8688148C-7845-44FB-BE29-9D460440A468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29" creationId="{EA602D08-F0A3-459D-A9EE-B3AD40A20EA1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30" creationId="{DB84A2C5-9EA1-41C5-AC76-47CE63A5708D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32" creationId="{C7A74B3A-FA6D-497B-9909-E3D3B4B6F703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33" creationId="{D0071E31-4A57-4CEE-BB8F-C6AEE421E674}"/>
          </ac:spMkLst>
        </pc:spChg>
        <pc:spChg chg="add del mod">
          <ac:chgData name="Thomas Nield" userId="e7924354f0a44a8c" providerId="LiveId" clId="{69778703-AE7F-4B08-817F-15779AFDD71C}" dt="2019-04-17T20:53:50.266" v="1748" actId="478"/>
          <ac:spMkLst>
            <pc:docMk/>
            <pc:sldMk cId="0" sldId="312"/>
            <ac:spMk id="37" creationId="{EFA624D1-4BA5-47B0-BCAE-403BEEB5197B}"/>
          </ac:spMkLst>
        </pc:spChg>
        <pc:spChg chg="add mod topLvl">
          <ac:chgData name="Thomas Nield" userId="e7924354f0a44a8c" providerId="LiveId" clId="{69778703-AE7F-4B08-817F-15779AFDD71C}" dt="2019-04-17T20:54:28.530" v="1769" actId="165"/>
          <ac:spMkLst>
            <pc:docMk/>
            <pc:sldMk cId="0" sldId="312"/>
            <ac:spMk id="42" creationId="{53F34038-5188-4380-9535-7AFD067F8FF5}"/>
          </ac:spMkLst>
        </pc:spChg>
        <pc:spChg chg="add del mod">
          <ac:chgData name="Thomas Nield" userId="e7924354f0a44a8c" providerId="LiveId" clId="{69778703-AE7F-4B08-817F-15779AFDD71C}" dt="2019-04-17T20:54:12.566" v="1757" actId="478"/>
          <ac:spMkLst>
            <pc:docMk/>
            <pc:sldMk cId="0" sldId="312"/>
            <ac:spMk id="43" creationId="{5306587F-D27E-4D90-9040-2A9AA679702C}"/>
          </ac:spMkLst>
        </pc:spChg>
        <pc:spChg chg="add mod topLvl">
          <ac:chgData name="Thomas Nield" userId="e7924354f0a44a8c" providerId="LiveId" clId="{69778703-AE7F-4B08-817F-15779AFDD71C}" dt="2019-04-17T20:54:28.530" v="1769" actId="165"/>
          <ac:spMkLst>
            <pc:docMk/>
            <pc:sldMk cId="0" sldId="312"/>
            <ac:spMk id="44" creationId="{73FD407E-1E2F-4B54-84C6-130FC2DB6DC3}"/>
          </ac:spMkLst>
        </pc:spChg>
        <pc:spChg chg="add mod topLvl">
          <ac:chgData name="Thomas Nield" userId="e7924354f0a44a8c" providerId="LiveId" clId="{69778703-AE7F-4B08-817F-15779AFDD71C}" dt="2019-04-17T20:54:28.530" v="1769" actId="165"/>
          <ac:spMkLst>
            <pc:docMk/>
            <pc:sldMk cId="0" sldId="312"/>
            <ac:spMk id="45" creationId="{432390EC-7B5A-4E4B-916E-5B591C7AF625}"/>
          </ac:spMkLst>
        </pc:spChg>
        <pc:spChg chg="add mod topLvl">
          <ac:chgData name="Thomas Nield" userId="e7924354f0a44a8c" providerId="LiveId" clId="{69778703-AE7F-4B08-817F-15779AFDD71C}" dt="2019-04-17T20:54:34.050" v="1774" actId="403"/>
          <ac:spMkLst>
            <pc:docMk/>
            <pc:sldMk cId="0" sldId="312"/>
            <ac:spMk id="47" creationId="{CF658EBB-F60B-4522-A983-E67AE6A43297}"/>
          </ac:spMkLst>
        </pc:spChg>
        <pc:spChg chg="add mod topLvl">
          <ac:chgData name="Thomas Nield" userId="e7924354f0a44a8c" providerId="LiveId" clId="{69778703-AE7F-4B08-817F-15779AFDD71C}" dt="2019-04-17T20:54:45.738" v="1779" actId="14100"/>
          <ac:spMkLst>
            <pc:docMk/>
            <pc:sldMk cId="0" sldId="312"/>
            <ac:spMk id="48" creationId="{F35F10AF-83B7-416E-A6CD-989B321A06CE}"/>
          </ac:spMkLst>
        </pc:spChg>
        <pc:spChg chg="add mod topLvl">
          <ac:chgData name="Thomas Nield" userId="e7924354f0a44a8c" providerId="LiveId" clId="{69778703-AE7F-4B08-817F-15779AFDD71C}" dt="2019-04-17T20:54:52.269" v="1783" actId="1076"/>
          <ac:spMkLst>
            <pc:docMk/>
            <pc:sldMk cId="0" sldId="312"/>
            <ac:spMk id="52" creationId="{84A41278-5A73-4155-B208-43DAC8D28EA2}"/>
          </ac:spMkLst>
        </pc:spChg>
        <pc:spChg chg="add mod">
          <ac:chgData name="Thomas Nield" userId="e7924354f0a44a8c" providerId="LiveId" clId="{69778703-AE7F-4B08-817F-15779AFDD71C}" dt="2019-04-17T20:55:14.098" v="1798" actId="108"/>
          <ac:spMkLst>
            <pc:docMk/>
            <pc:sldMk cId="0" sldId="312"/>
            <ac:spMk id="58" creationId="{981830A3-CE59-46D1-8A3F-8944E691399A}"/>
          </ac:spMkLst>
        </pc:spChg>
        <pc:spChg chg="add del">
          <ac:chgData name="Thomas Nield" userId="e7924354f0a44a8c" providerId="LiveId" clId="{69778703-AE7F-4B08-817F-15779AFDD71C}" dt="2019-04-17T20:55:07.632" v="1797"/>
          <ac:spMkLst>
            <pc:docMk/>
            <pc:sldMk cId="0" sldId="312"/>
            <ac:spMk id="59" creationId="{2CE9F05F-EC4D-4193-90DA-0817D8CB383D}"/>
          </ac:spMkLst>
        </pc:spChg>
        <pc:grpChg chg="add del mod">
          <ac:chgData name="Thomas Nield" userId="e7924354f0a44a8c" providerId="LiveId" clId="{69778703-AE7F-4B08-817F-15779AFDD71C}" dt="2019-04-17T20:54:28.530" v="1769" actId="165"/>
          <ac:grpSpMkLst>
            <pc:docMk/>
            <pc:sldMk cId="0" sldId="312"/>
            <ac:grpSpMk id="57" creationId="{10CA7F17-E55A-4E66-9545-780899F34355}"/>
          </ac:grpSpMkLst>
        </pc:grp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14" creationId="{4169524C-FB74-4705-8C97-6FCC890CB110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17" creationId="{B587F7EE-BFDC-40A1-A036-F93DFF891713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18" creationId="{895FE618-27CD-434E-982E-0B85B2B52864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19" creationId="{361BF9F1-3A67-4FA4-8191-4F5B526DCA5B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21" creationId="{75CEF626-B5DD-442D-B61D-1F5C9AE4A6D8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22" creationId="{BC9D3588-FA1A-4FC4-97D1-00B79CEFFD7D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23" creationId="{1EDF1B16-9A3E-4237-A7DA-85D61AEFBE55}"/>
          </ac:picMkLst>
        </pc:picChg>
        <pc:picChg chg="add del">
          <ac:chgData name="Thomas Nield" userId="e7924354f0a44a8c" providerId="LiveId" clId="{69778703-AE7F-4B08-817F-15779AFDD71C}" dt="2019-04-17T20:53:35.963" v="1743"/>
          <ac:picMkLst>
            <pc:docMk/>
            <pc:sldMk cId="0" sldId="312"/>
            <ac:picMk id="24" creationId="{A04BDD6A-6CF9-4EA9-9D32-0BF845CDBA84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1" creationId="{1EAC8C4A-D9D5-4727-94D0-DAD0FA2545AA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4" creationId="{34318EAB-FE2F-42FA-AC54-6A2BD1975B89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5" creationId="{B84ACDBF-1126-4C3E-99CB-1FC1B4FAD871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6" creationId="{7CFDE760-CB42-4AAA-9634-4665301BE078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8" creationId="{C18A86AE-AB9A-4C98-B4B7-2AC42B14C2D4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39" creationId="{83BFC581-FBA2-463C-B5F0-0066E28E84B8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40" creationId="{BC1F25C0-05C9-4930-A69B-BFF08BDCDC05}"/>
          </ac:picMkLst>
        </pc:picChg>
        <pc:picChg chg="add del mod">
          <ac:chgData name="Thomas Nield" userId="e7924354f0a44a8c" providerId="LiveId" clId="{69778703-AE7F-4B08-817F-15779AFDD71C}" dt="2019-04-17T20:53:50.266" v="1748" actId="478"/>
          <ac:picMkLst>
            <pc:docMk/>
            <pc:sldMk cId="0" sldId="312"/>
            <ac:picMk id="41" creationId="{34655A79-55EC-431A-A694-86AEFDF633C4}"/>
          </ac:picMkLst>
        </pc:picChg>
        <pc:picChg chg="add mod topLvl">
          <ac:chgData name="Thomas Nield" userId="e7924354f0a44a8c" providerId="LiveId" clId="{69778703-AE7F-4B08-817F-15779AFDD71C}" dt="2019-04-17T20:54:28.530" v="1769" actId="165"/>
          <ac:picMkLst>
            <pc:docMk/>
            <pc:sldMk cId="0" sldId="312"/>
            <ac:picMk id="46" creationId="{3AB89078-5026-467F-ABDF-540253D59396}"/>
          </ac:picMkLst>
        </pc:picChg>
        <pc:picChg chg="add mod topLvl">
          <ac:chgData name="Thomas Nield" userId="e7924354f0a44a8c" providerId="LiveId" clId="{69778703-AE7F-4B08-817F-15779AFDD71C}" dt="2019-04-17T20:54:28.530" v="1769" actId="165"/>
          <ac:picMkLst>
            <pc:docMk/>
            <pc:sldMk cId="0" sldId="312"/>
            <ac:picMk id="49" creationId="{D40649C0-5E8B-4424-B7A3-08C03BD39F19}"/>
          </ac:picMkLst>
        </pc:picChg>
        <pc:picChg chg="add mod topLvl">
          <ac:chgData name="Thomas Nield" userId="e7924354f0a44a8c" providerId="LiveId" clId="{69778703-AE7F-4B08-817F-15779AFDD71C}" dt="2019-04-17T20:54:28.530" v="1769" actId="165"/>
          <ac:picMkLst>
            <pc:docMk/>
            <pc:sldMk cId="0" sldId="312"/>
            <ac:picMk id="50" creationId="{F4E53778-A775-4D9D-8259-889A3577B5E3}"/>
          </ac:picMkLst>
        </pc:picChg>
        <pc:picChg chg="add mod topLvl">
          <ac:chgData name="Thomas Nield" userId="e7924354f0a44a8c" providerId="LiveId" clId="{69778703-AE7F-4B08-817F-15779AFDD71C}" dt="2019-04-17T20:54:28.530" v="1769" actId="165"/>
          <ac:picMkLst>
            <pc:docMk/>
            <pc:sldMk cId="0" sldId="312"/>
            <ac:picMk id="51" creationId="{F734156D-4FD8-4466-899D-A3CED3DEDAA8}"/>
          </ac:picMkLst>
        </pc:picChg>
        <pc:picChg chg="add del mod">
          <ac:chgData name="Thomas Nield" userId="e7924354f0a44a8c" providerId="LiveId" clId="{69778703-AE7F-4B08-817F-15779AFDD71C}" dt="2019-04-17T20:54:19.426" v="1759" actId="478"/>
          <ac:picMkLst>
            <pc:docMk/>
            <pc:sldMk cId="0" sldId="312"/>
            <ac:picMk id="53" creationId="{5F78D920-FBC1-41AF-9D49-4C642DBA28D8}"/>
          </ac:picMkLst>
        </pc:picChg>
        <pc:picChg chg="add del mod">
          <ac:chgData name="Thomas Nield" userId="e7924354f0a44a8c" providerId="LiveId" clId="{69778703-AE7F-4B08-817F-15779AFDD71C}" dt="2019-04-17T20:54:19.426" v="1759" actId="478"/>
          <ac:picMkLst>
            <pc:docMk/>
            <pc:sldMk cId="0" sldId="312"/>
            <ac:picMk id="54" creationId="{173724CF-E6F3-4ED2-BE05-FC6AA459675D}"/>
          </ac:picMkLst>
        </pc:picChg>
        <pc:picChg chg="add del mod">
          <ac:chgData name="Thomas Nield" userId="e7924354f0a44a8c" providerId="LiveId" clId="{69778703-AE7F-4B08-817F-15779AFDD71C}" dt="2019-04-17T20:54:19.426" v="1759" actId="478"/>
          <ac:picMkLst>
            <pc:docMk/>
            <pc:sldMk cId="0" sldId="312"/>
            <ac:picMk id="55" creationId="{9B7F491E-3E9E-4834-9F03-D3C4CFCF42EC}"/>
          </ac:picMkLst>
        </pc:picChg>
        <pc:picChg chg="add del mod">
          <ac:chgData name="Thomas Nield" userId="e7924354f0a44a8c" providerId="LiveId" clId="{69778703-AE7F-4B08-817F-15779AFDD71C}" dt="2019-04-17T20:54:19.426" v="1759" actId="478"/>
          <ac:picMkLst>
            <pc:docMk/>
            <pc:sldMk cId="0" sldId="312"/>
            <ac:picMk id="56" creationId="{8FF472C9-05F3-4754-8CDE-CC50129C1C92}"/>
          </ac:picMkLst>
        </pc:picChg>
      </pc:sldChg>
      <pc:sldChg chg="modSp">
        <pc:chgData name="Thomas Nield" userId="e7924354f0a44a8c" providerId="LiveId" clId="{69778703-AE7F-4B08-817F-15779AFDD71C}" dt="2019-04-18T18:41:53.669" v="6003" actId="14100"/>
        <pc:sldMkLst>
          <pc:docMk/>
          <pc:sldMk cId="0" sldId="313"/>
        </pc:sldMkLst>
        <pc:spChg chg="mod">
          <ac:chgData name="Thomas Nield" userId="e7924354f0a44a8c" providerId="LiveId" clId="{69778703-AE7F-4B08-817F-15779AFDD71C}" dt="2019-04-18T18:41:53.372" v="6002" actId="14100"/>
          <ac:spMkLst>
            <pc:docMk/>
            <pc:sldMk cId="0" sldId="313"/>
            <ac:spMk id="3" creationId="{00000000-0000-0000-0000-000000000000}"/>
          </ac:spMkLst>
        </pc:spChg>
        <pc:spChg chg="mod">
          <ac:chgData name="Thomas Nield" userId="e7924354f0a44a8c" providerId="LiveId" clId="{69778703-AE7F-4B08-817F-15779AFDD71C}" dt="2019-04-18T18:41:53.669" v="6003" actId="14100"/>
          <ac:spMkLst>
            <pc:docMk/>
            <pc:sldMk cId="0" sldId="313"/>
            <ac:spMk id="4" creationId="{00000000-0000-0000-0000-000000000000}"/>
          </ac:spMkLst>
        </pc:spChg>
      </pc:sldChg>
      <pc:sldChg chg="delSp">
        <pc:chgData name="Thomas Nield" userId="e7924354f0a44a8c" providerId="LiveId" clId="{69778703-AE7F-4B08-817F-15779AFDD71C}" dt="2019-04-17T20:58:10.756" v="2185" actId="478"/>
        <pc:sldMkLst>
          <pc:docMk/>
          <pc:sldMk cId="0" sldId="346"/>
        </pc:sldMkLst>
        <pc:spChg chg="del">
          <ac:chgData name="Thomas Nield" userId="e7924354f0a44a8c" providerId="LiveId" clId="{69778703-AE7F-4B08-817F-15779AFDD71C}" dt="2019-04-17T20:58:10.756" v="2185" actId="478"/>
          <ac:spMkLst>
            <pc:docMk/>
            <pc:sldMk cId="0" sldId="346"/>
            <ac:spMk id="28" creationId="{00000000-0000-0000-0000-000000000000}"/>
          </ac:spMkLst>
        </pc:spChg>
      </pc:sldChg>
      <pc:sldChg chg="delSp">
        <pc:chgData name="Thomas Nield" userId="e7924354f0a44a8c" providerId="LiveId" clId="{69778703-AE7F-4B08-817F-15779AFDD71C}" dt="2019-04-17T20:55:57.681" v="1806" actId="478"/>
        <pc:sldMkLst>
          <pc:docMk/>
          <pc:sldMk cId="0" sldId="348"/>
        </pc:sldMkLst>
        <pc:spChg chg="del">
          <ac:chgData name="Thomas Nield" userId="e7924354f0a44a8c" providerId="LiveId" clId="{69778703-AE7F-4B08-817F-15779AFDD71C}" dt="2019-04-17T20:55:57.681" v="1806" actId="478"/>
          <ac:spMkLst>
            <pc:docMk/>
            <pc:sldMk cId="0" sldId="348"/>
            <ac:spMk id="3" creationId="{00000000-0000-0000-0000-000000000000}"/>
          </ac:spMkLst>
        </pc:spChg>
      </pc:sldChg>
      <pc:sldChg chg="addSp delSp modSp add mod setBg">
        <pc:chgData name="Thomas Nield" userId="e7924354f0a44a8c" providerId="LiveId" clId="{69778703-AE7F-4B08-817F-15779AFDD71C}" dt="2019-04-17T19:54:51.786" v="738" actId="26606"/>
        <pc:sldMkLst>
          <pc:docMk/>
          <pc:sldMk cId="3200679861" sldId="359"/>
        </pc:sldMkLst>
        <pc:spChg chg="mod">
          <ac:chgData name="Thomas Nield" userId="e7924354f0a44a8c" providerId="LiveId" clId="{69778703-AE7F-4B08-817F-15779AFDD71C}" dt="2019-04-17T19:54:51.786" v="738" actId="26606"/>
          <ac:spMkLst>
            <pc:docMk/>
            <pc:sldMk cId="3200679861" sldId="359"/>
            <ac:spMk id="2" creationId="{03E13FAE-B2D0-406C-9D6E-BA6C1DA147F3}"/>
          </ac:spMkLst>
        </pc:spChg>
        <pc:spChg chg="add del mod">
          <ac:chgData name="Thomas Nield" userId="e7924354f0a44a8c" providerId="LiveId" clId="{69778703-AE7F-4B08-817F-15779AFDD71C}" dt="2019-04-17T19:54:51.786" v="738" actId="26606"/>
          <ac:spMkLst>
            <pc:docMk/>
            <pc:sldMk cId="3200679861" sldId="359"/>
            <ac:spMk id="3" creationId="{990FF8FC-C2CC-49E1-84F0-1C30FB43248D}"/>
          </ac:spMkLst>
        </pc:spChg>
        <pc:spChg chg="add del">
          <ac:chgData name="Thomas Nield" userId="e7924354f0a44a8c" providerId="LiveId" clId="{69778703-AE7F-4B08-817F-15779AFDD71C}" dt="2019-04-17T19:53:54.481" v="680"/>
          <ac:spMkLst>
            <pc:docMk/>
            <pc:sldMk cId="3200679861" sldId="359"/>
            <ac:spMk id="4" creationId="{123306C3-C322-486D-8DDF-D2015FAA6FA1}"/>
          </ac:spMkLst>
        </pc:spChg>
        <pc:spChg chg="add del mod">
          <ac:chgData name="Thomas Nield" userId="e7924354f0a44a8c" providerId="LiveId" clId="{69778703-AE7F-4B08-817F-15779AFDD71C}" dt="2019-04-17T19:54:06.515" v="687"/>
          <ac:spMkLst>
            <pc:docMk/>
            <pc:sldMk cId="3200679861" sldId="359"/>
            <ac:spMk id="5" creationId="{FDB195D3-C8E4-42DE-A7E5-F8DBC32AA97A}"/>
          </ac:spMkLst>
        </pc:spChg>
        <pc:spChg chg="add del">
          <ac:chgData name="Thomas Nield" userId="e7924354f0a44a8c" providerId="LiveId" clId="{69778703-AE7F-4B08-817F-15779AFDD71C}" dt="2019-04-17T19:54:51.786" v="738" actId="26606"/>
          <ac:spMkLst>
            <pc:docMk/>
            <pc:sldMk cId="3200679861" sldId="359"/>
            <ac:spMk id="11" creationId="{3CD9DF72-87A3-404E-A828-84CBF11A8303}"/>
          </ac:spMkLst>
        </pc:spChg>
        <pc:picChg chg="add mod ord">
          <ac:chgData name="Thomas Nield" userId="e7924354f0a44a8c" providerId="LiveId" clId="{69778703-AE7F-4B08-817F-15779AFDD71C}" dt="2019-04-17T19:54:51.786" v="738" actId="26606"/>
          <ac:picMkLst>
            <pc:docMk/>
            <pc:sldMk cId="3200679861" sldId="359"/>
            <ac:picMk id="6" creationId="{CE4A3EB5-0F6C-43B8-A803-085631DFFDED}"/>
          </ac:picMkLst>
        </pc:picChg>
        <pc:cxnChg chg="add del">
          <ac:chgData name="Thomas Nield" userId="e7924354f0a44a8c" providerId="LiveId" clId="{69778703-AE7F-4B08-817F-15779AFDD71C}" dt="2019-04-17T19:54:51.786" v="738" actId="26606"/>
          <ac:cxnSpMkLst>
            <pc:docMk/>
            <pc:sldMk cId="3200679861" sldId="359"/>
            <ac:cxnSpMk id="13" creationId="{20E3A342-4D61-4E3F-AF90-1AB42AEB96CC}"/>
          </ac:cxnSpMkLst>
        </pc:cxnChg>
      </pc:sldChg>
      <pc:sldChg chg="modSp add">
        <pc:chgData name="Thomas Nield" userId="e7924354f0a44a8c" providerId="LiveId" clId="{69778703-AE7F-4B08-817F-15779AFDD71C}" dt="2019-04-17T19:55:51.619" v="765" actId="20577"/>
        <pc:sldMkLst>
          <pc:docMk/>
          <pc:sldMk cId="1387269512" sldId="360"/>
        </pc:sldMkLst>
        <pc:spChg chg="mod">
          <ac:chgData name="Thomas Nield" userId="e7924354f0a44a8c" providerId="LiveId" clId="{69778703-AE7F-4B08-817F-15779AFDD71C}" dt="2019-04-17T19:55:51.619" v="765" actId="20577"/>
          <ac:spMkLst>
            <pc:docMk/>
            <pc:sldMk cId="1387269512" sldId="360"/>
            <ac:spMk id="2" creationId="{1001DEE5-3242-468F-BC25-386FBA5A6FA6}"/>
          </ac:spMkLst>
        </pc:spChg>
        <pc:spChg chg="mod">
          <ac:chgData name="Thomas Nield" userId="e7924354f0a44a8c" providerId="LiveId" clId="{69778703-AE7F-4B08-817F-15779AFDD71C}" dt="2019-04-17T19:55:47.440" v="746" actId="113"/>
          <ac:spMkLst>
            <pc:docMk/>
            <pc:sldMk cId="1387269512" sldId="360"/>
            <ac:spMk id="3" creationId="{F34E102E-4B62-4F7A-9F14-FB1B1452E23F}"/>
          </ac:spMkLst>
        </pc:spChg>
      </pc:sldChg>
      <pc:sldChg chg="addSp delSp modSp add">
        <pc:chgData name="Thomas Nield" userId="e7924354f0a44a8c" providerId="LiveId" clId="{69778703-AE7F-4B08-817F-15779AFDD71C}" dt="2019-04-17T19:56:58.560" v="832" actId="20577"/>
        <pc:sldMkLst>
          <pc:docMk/>
          <pc:sldMk cId="1175527074" sldId="361"/>
        </pc:sldMkLst>
        <pc:spChg chg="mod">
          <ac:chgData name="Thomas Nield" userId="e7924354f0a44a8c" providerId="LiveId" clId="{69778703-AE7F-4B08-817F-15779AFDD71C}" dt="2019-04-17T19:56:58.560" v="832" actId="20577"/>
          <ac:spMkLst>
            <pc:docMk/>
            <pc:sldMk cId="1175527074" sldId="361"/>
            <ac:spMk id="2" creationId="{3462EFAD-33AA-442A-A482-E87700CAD1A2}"/>
          </ac:spMkLst>
        </pc:spChg>
        <pc:spChg chg="add del mod">
          <ac:chgData name="Thomas Nield" userId="e7924354f0a44a8c" providerId="LiveId" clId="{69778703-AE7F-4B08-817F-15779AFDD71C}" dt="2019-04-17T19:56:19.243" v="776" actId="478"/>
          <ac:spMkLst>
            <pc:docMk/>
            <pc:sldMk cId="1175527074" sldId="361"/>
            <ac:spMk id="3" creationId="{3FAC8B1A-6CCC-4283-8CF7-85134B326F15}"/>
          </ac:spMkLst>
        </pc:spChg>
        <pc:spChg chg="add del mod">
          <ac:chgData name="Thomas Nield" userId="e7924354f0a44a8c" providerId="LiveId" clId="{69778703-AE7F-4B08-817F-15779AFDD71C}" dt="2019-04-17T19:56:16.779" v="774"/>
          <ac:spMkLst>
            <pc:docMk/>
            <pc:sldMk cId="1175527074" sldId="361"/>
            <ac:spMk id="4" creationId="{E31F7FEE-5B02-4F49-AF4A-873BB39DF345}"/>
          </ac:spMkLst>
        </pc:spChg>
        <pc:spChg chg="add mod">
          <ac:chgData name="Thomas Nield" userId="e7924354f0a44a8c" providerId="LiveId" clId="{69778703-AE7F-4B08-817F-15779AFDD71C}" dt="2019-04-17T19:56:22.340" v="777" actId="1076"/>
          <ac:spMkLst>
            <pc:docMk/>
            <pc:sldMk cId="1175527074" sldId="361"/>
            <ac:spMk id="5" creationId="{161D9EF3-498C-44E5-B97D-1447174E3B3D}"/>
          </ac:spMkLst>
        </pc:spChg>
        <pc:spChg chg="add mod">
          <ac:chgData name="Thomas Nield" userId="e7924354f0a44a8c" providerId="LiveId" clId="{69778703-AE7F-4B08-817F-15779AFDD71C}" dt="2019-04-17T19:56:41.232" v="783" actId="1076"/>
          <ac:spMkLst>
            <pc:docMk/>
            <pc:sldMk cId="1175527074" sldId="361"/>
            <ac:spMk id="7" creationId="{BBCEA174-4B6B-4953-A746-FB9C2B3A2A34}"/>
          </ac:spMkLst>
        </pc:spChg>
        <pc:picChg chg="add mod">
          <ac:chgData name="Thomas Nield" userId="e7924354f0a44a8c" providerId="LiveId" clId="{69778703-AE7F-4B08-817F-15779AFDD71C}" dt="2019-04-17T19:56:31.170" v="781" actId="1076"/>
          <ac:picMkLst>
            <pc:docMk/>
            <pc:sldMk cId="1175527074" sldId="361"/>
            <ac:picMk id="6" creationId="{D1B25AF5-C699-46AF-8C30-52883340D66B}"/>
          </ac:picMkLst>
        </pc:picChg>
        <pc:picChg chg="add mod">
          <ac:chgData name="Thomas Nield" userId="e7924354f0a44a8c" providerId="LiveId" clId="{69778703-AE7F-4B08-817F-15779AFDD71C}" dt="2019-04-17T19:56:52.592" v="786" actId="1076"/>
          <ac:picMkLst>
            <pc:docMk/>
            <pc:sldMk cId="1175527074" sldId="361"/>
            <ac:picMk id="8" creationId="{3718E876-CE7F-45E2-850C-CCBF48B126C4}"/>
          </ac:picMkLst>
        </pc:picChg>
      </pc:sldChg>
      <pc:sldChg chg="addSp delSp modSp add">
        <pc:chgData name="Thomas Nield" userId="e7924354f0a44a8c" providerId="LiveId" clId="{69778703-AE7F-4B08-817F-15779AFDD71C}" dt="2019-04-17T19:57:46.297" v="882" actId="1076"/>
        <pc:sldMkLst>
          <pc:docMk/>
          <pc:sldMk cId="3845346510" sldId="362"/>
        </pc:sldMkLst>
        <pc:spChg chg="mod">
          <ac:chgData name="Thomas Nield" userId="e7924354f0a44a8c" providerId="LiveId" clId="{69778703-AE7F-4B08-817F-15779AFDD71C}" dt="2019-04-17T19:57:37.645" v="878" actId="20577"/>
          <ac:spMkLst>
            <pc:docMk/>
            <pc:sldMk cId="3845346510" sldId="362"/>
            <ac:spMk id="2" creationId="{2F7B2DC9-D2C8-4A7D-A7D7-00A8DE69280A}"/>
          </ac:spMkLst>
        </pc:spChg>
        <pc:spChg chg="del">
          <ac:chgData name="Thomas Nield" userId="e7924354f0a44a8c" providerId="LiveId" clId="{69778703-AE7F-4B08-817F-15779AFDD71C}" dt="2019-04-17T19:57:25.817" v="840" actId="478"/>
          <ac:spMkLst>
            <pc:docMk/>
            <pc:sldMk cId="3845346510" sldId="362"/>
            <ac:spMk id="3" creationId="{582AA2EC-3646-4720-9F02-1A180D9316B2}"/>
          </ac:spMkLst>
        </pc:spChg>
        <pc:spChg chg="add mod">
          <ac:chgData name="Thomas Nield" userId="e7924354f0a44a8c" providerId="LiveId" clId="{69778703-AE7F-4B08-817F-15779AFDD71C}" dt="2019-04-17T19:57:31.840" v="842" actId="1076"/>
          <ac:spMkLst>
            <pc:docMk/>
            <pc:sldMk cId="3845346510" sldId="362"/>
            <ac:spMk id="4" creationId="{233D8875-AE08-47AC-9FFE-2A0E31212489}"/>
          </ac:spMkLst>
        </pc:spChg>
        <pc:picChg chg="add mod">
          <ac:chgData name="Thomas Nield" userId="e7924354f0a44a8c" providerId="LiveId" clId="{69778703-AE7F-4B08-817F-15779AFDD71C}" dt="2019-04-17T19:57:46.297" v="882" actId="1076"/>
          <ac:picMkLst>
            <pc:docMk/>
            <pc:sldMk cId="3845346510" sldId="362"/>
            <ac:picMk id="5" creationId="{07A8B666-AEA3-45FF-986A-F2AD6C81CC8E}"/>
          </ac:picMkLst>
        </pc:picChg>
      </pc:sldChg>
      <pc:sldChg chg="addSp delSp modSp add mod setBg">
        <pc:chgData name="Thomas Nield" userId="e7924354f0a44a8c" providerId="LiveId" clId="{69778703-AE7F-4B08-817F-15779AFDD71C}" dt="2019-04-17T19:58:57.356" v="952" actId="20577"/>
        <pc:sldMkLst>
          <pc:docMk/>
          <pc:sldMk cId="310614220" sldId="363"/>
        </pc:sldMkLst>
        <pc:spChg chg="mod">
          <ac:chgData name="Thomas Nield" userId="e7924354f0a44a8c" providerId="LiveId" clId="{69778703-AE7F-4B08-817F-15779AFDD71C}" dt="2019-04-17T19:58:57.356" v="952" actId="20577"/>
          <ac:spMkLst>
            <pc:docMk/>
            <pc:sldMk cId="310614220" sldId="363"/>
            <ac:spMk id="2" creationId="{7EE7C622-ACB7-42B2-A13E-A36690F930B8}"/>
          </ac:spMkLst>
        </pc:spChg>
        <pc:spChg chg="del">
          <ac:chgData name="Thomas Nield" userId="e7924354f0a44a8c" providerId="LiveId" clId="{69778703-AE7F-4B08-817F-15779AFDD71C}" dt="2019-04-17T19:58:25.308" v="888" actId="478"/>
          <ac:spMkLst>
            <pc:docMk/>
            <pc:sldMk cId="310614220" sldId="363"/>
            <ac:spMk id="3" creationId="{0BC4F86B-4758-4184-B6A3-3372D7A58EDF}"/>
          </ac:spMkLst>
        </pc:spChg>
        <pc:spChg chg="add mod">
          <ac:chgData name="Thomas Nield" userId="e7924354f0a44a8c" providerId="LiveId" clId="{69778703-AE7F-4B08-817F-15779AFDD71C}" dt="2019-04-17T19:58:40.744" v="895" actId="26606"/>
          <ac:spMkLst>
            <pc:docMk/>
            <pc:sldMk cId="310614220" sldId="363"/>
            <ac:spMk id="4" creationId="{4F696E39-4070-48B8-95F7-BF891C463A1E}"/>
          </ac:spMkLst>
        </pc:spChg>
        <pc:spChg chg="add del">
          <ac:chgData name="Thomas Nield" userId="e7924354f0a44a8c" providerId="LiveId" clId="{69778703-AE7F-4B08-817F-15779AFDD71C}" dt="2019-04-17T19:58:40.744" v="895" actId="26606"/>
          <ac:spMkLst>
            <pc:docMk/>
            <pc:sldMk cId="310614220" sldId="363"/>
            <ac:spMk id="10" creationId="{867D4867-5BA7-4462-B2F6-A23F4A622AA7}"/>
          </ac:spMkLst>
        </pc:spChg>
        <pc:picChg chg="add mod">
          <ac:chgData name="Thomas Nield" userId="e7924354f0a44a8c" providerId="LiveId" clId="{69778703-AE7F-4B08-817F-15779AFDD71C}" dt="2019-04-17T19:58:47.300" v="898" actId="1076"/>
          <ac:picMkLst>
            <pc:docMk/>
            <pc:sldMk cId="310614220" sldId="363"/>
            <ac:picMk id="5" creationId="{0468B022-809A-47E7-93A6-83A1B2D1BFA1}"/>
          </ac:picMkLst>
        </pc:picChg>
      </pc:sldChg>
      <pc:sldChg chg="addSp delSp modSp add">
        <pc:chgData name="Thomas Nield" userId="e7924354f0a44a8c" providerId="LiveId" clId="{69778703-AE7F-4B08-817F-15779AFDD71C}" dt="2019-04-18T18:33:40.076" v="5814" actId="1037"/>
        <pc:sldMkLst>
          <pc:docMk/>
          <pc:sldMk cId="1475192211" sldId="364"/>
        </pc:sldMkLst>
        <pc:spChg chg="mod">
          <ac:chgData name="Thomas Nield" userId="e7924354f0a44a8c" providerId="LiveId" clId="{69778703-AE7F-4B08-817F-15779AFDD71C}" dt="2019-04-17T20:00:19.155" v="1018" actId="20577"/>
          <ac:spMkLst>
            <pc:docMk/>
            <pc:sldMk cId="1475192211" sldId="364"/>
            <ac:spMk id="2" creationId="{2678BE14-E8B3-4DA8-ABB7-19E3963BFD89}"/>
          </ac:spMkLst>
        </pc:spChg>
        <pc:spChg chg="del">
          <ac:chgData name="Thomas Nield" userId="e7924354f0a44a8c" providerId="LiveId" clId="{69778703-AE7F-4B08-817F-15779AFDD71C}" dt="2019-04-17T19:59:24.348" v="959" actId="478"/>
          <ac:spMkLst>
            <pc:docMk/>
            <pc:sldMk cId="1475192211" sldId="364"/>
            <ac:spMk id="3" creationId="{41E12AD3-959F-45FB-88A7-B92DDCB44F6B}"/>
          </ac:spMkLst>
        </pc:spChg>
        <pc:spChg chg="add mod">
          <ac:chgData name="Thomas Nield" userId="e7924354f0a44a8c" providerId="LiveId" clId="{69778703-AE7F-4B08-817F-15779AFDD71C}" dt="2019-04-18T18:33:40.076" v="5814" actId="1037"/>
          <ac:spMkLst>
            <pc:docMk/>
            <pc:sldMk cId="1475192211" sldId="364"/>
            <ac:spMk id="3" creationId="{993B75DC-185E-45BC-885B-9E0C8B68E70F}"/>
          </ac:spMkLst>
        </pc:spChg>
        <pc:spChg chg="add mod">
          <ac:chgData name="Thomas Nield" userId="e7924354f0a44a8c" providerId="LiveId" clId="{69778703-AE7F-4B08-817F-15779AFDD71C}" dt="2019-04-17T19:59:56.864" v="971" actId="14100"/>
          <ac:spMkLst>
            <pc:docMk/>
            <pc:sldMk cId="1475192211" sldId="364"/>
            <ac:spMk id="4" creationId="{CB0016BD-10E2-46A4-A58D-057974B69394}"/>
          </ac:spMkLst>
        </pc:spChg>
        <pc:spChg chg="add mod">
          <ac:chgData name="Thomas Nield" userId="e7924354f0a44a8c" providerId="LiveId" clId="{69778703-AE7F-4B08-817F-15779AFDD71C}" dt="2019-04-17T20:00:10.490" v="978" actId="404"/>
          <ac:spMkLst>
            <pc:docMk/>
            <pc:sldMk cId="1475192211" sldId="364"/>
            <ac:spMk id="6" creationId="{63EAD82D-9463-4756-A22E-0AE088654765}"/>
          </ac:spMkLst>
        </pc:spChg>
        <pc:spChg chg="add mod">
          <ac:chgData name="Thomas Nield" userId="e7924354f0a44a8c" providerId="LiveId" clId="{69778703-AE7F-4B08-817F-15779AFDD71C}" dt="2019-04-18T18:33:21.153" v="5802" actId="207"/>
          <ac:spMkLst>
            <pc:docMk/>
            <pc:sldMk cId="1475192211" sldId="364"/>
            <ac:spMk id="7" creationId="{5DE385A0-FAD8-4D62-853F-2DC0CA3F5E50}"/>
          </ac:spMkLst>
        </pc:spChg>
        <pc:picChg chg="add mod">
          <ac:chgData name="Thomas Nield" userId="e7924354f0a44a8c" providerId="LiveId" clId="{69778703-AE7F-4B08-817F-15779AFDD71C}" dt="2019-04-18T18:33:29.336" v="5804" actId="1076"/>
          <ac:picMkLst>
            <pc:docMk/>
            <pc:sldMk cId="1475192211" sldId="364"/>
            <ac:picMk id="5" creationId="{82298057-7358-4841-B045-1425A1675EFF}"/>
          </ac:picMkLst>
        </pc:picChg>
      </pc:sldChg>
      <pc:sldChg chg="addSp delSp modSp add">
        <pc:chgData name="Thomas Nield" userId="e7924354f0a44a8c" providerId="LiveId" clId="{69778703-AE7F-4B08-817F-15779AFDD71C}" dt="2019-04-18T18:34:42.993" v="5934" actId="20577"/>
        <pc:sldMkLst>
          <pc:docMk/>
          <pc:sldMk cId="1149995413" sldId="365"/>
        </pc:sldMkLst>
        <pc:spChg chg="mod">
          <ac:chgData name="Thomas Nield" userId="e7924354f0a44a8c" providerId="LiveId" clId="{69778703-AE7F-4B08-817F-15779AFDD71C}" dt="2019-04-17T20:01:20.488" v="1069" actId="20577"/>
          <ac:spMkLst>
            <pc:docMk/>
            <pc:sldMk cId="1149995413" sldId="365"/>
            <ac:spMk id="2" creationId="{53A5C2F0-5DA5-406B-B4EE-4208C40A94BE}"/>
          </ac:spMkLst>
        </pc:spChg>
        <pc:spChg chg="del mod">
          <ac:chgData name="Thomas Nield" userId="e7924354f0a44a8c" providerId="LiveId" clId="{69778703-AE7F-4B08-817F-15779AFDD71C}" dt="2019-04-17T20:01:34.014" v="1073" actId="478"/>
          <ac:spMkLst>
            <pc:docMk/>
            <pc:sldMk cId="1149995413" sldId="365"/>
            <ac:spMk id="3" creationId="{3F6A66A9-43EA-4D41-9EEF-896286ED878A}"/>
          </ac:spMkLst>
        </pc:spChg>
        <pc:spChg chg="add del mod">
          <ac:chgData name="Thomas Nield" userId="e7924354f0a44a8c" providerId="LiveId" clId="{69778703-AE7F-4B08-817F-15779AFDD71C}" dt="2019-04-17T20:01:36.443" v="1074" actId="478"/>
          <ac:spMkLst>
            <pc:docMk/>
            <pc:sldMk cId="1149995413" sldId="365"/>
            <ac:spMk id="4" creationId="{44656A18-4008-465F-8E85-E368700D02D7}"/>
          </ac:spMkLst>
        </pc:spChg>
        <pc:spChg chg="add del mod">
          <ac:chgData name="Thomas Nield" userId="e7924354f0a44a8c" providerId="LiveId" clId="{69778703-AE7F-4B08-817F-15779AFDD71C}" dt="2019-04-17T20:01:37.607" v="1075" actId="478"/>
          <ac:spMkLst>
            <pc:docMk/>
            <pc:sldMk cId="1149995413" sldId="365"/>
            <ac:spMk id="6" creationId="{9B651CEA-EB0E-491D-AA1D-25803329D81C}"/>
          </ac:spMkLst>
        </pc:spChg>
        <pc:spChg chg="add mod">
          <ac:chgData name="Thomas Nield" userId="e7924354f0a44a8c" providerId="LiveId" clId="{69778703-AE7F-4B08-817F-15779AFDD71C}" dt="2019-04-18T18:34:42.993" v="5934" actId="20577"/>
          <ac:spMkLst>
            <pc:docMk/>
            <pc:sldMk cId="1149995413" sldId="365"/>
            <ac:spMk id="7" creationId="{101795EC-F0DF-4BB1-8EB8-383F902F1B02}"/>
          </ac:spMkLst>
        </pc:spChg>
        <pc:picChg chg="add mod">
          <ac:chgData name="Thomas Nield" userId="e7924354f0a44a8c" providerId="LiveId" clId="{69778703-AE7F-4B08-817F-15779AFDD71C}" dt="2019-04-17T20:01:59.772" v="1087" actId="1076"/>
          <ac:picMkLst>
            <pc:docMk/>
            <pc:sldMk cId="1149995413" sldId="365"/>
            <ac:picMk id="8" creationId="{6BC5A919-C37A-4EBD-AB66-E9D1F327A7EB}"/>
          </ac:picMkLst>
        </pc:picChg>
      </pc:sldChg>
      <pc:sldChg chg="addSp delSp modSp add">
        <pc:chgData name="Thomas Nield" userId="e7924354f0a44a8c" providerId="LiveId" clId="{69778703-AE7F-4B08-817F-15779AFDD71C}" dt="2019-04-17T20:04:50.608" v="1142" actId="404"/>
        <pc:sldMkLst>
          <pc:docMk/>
          <pc:sldMk cId="605522115" sldId="366"/>
        </pc:sldMkLst>
        <pc:spChg chg="mod">
          <ac:chgData name="Thomas Nield" userId="e7924354f0a44a8c" providerId="LiveId" clId="{69778703-AE7F-4B08-817F-15779AFDD71C}" dt="2019-04-17T20:02:16.930" v="1091"/>
          <ac:spMkLst>
            <pc:docMk/>
            <pc:sldMk cId="605522115" sldId="366"/>
            <ac:spMk id="2" creationId="{0A17D297-5041-4127-8D2D-D246ABB13DC4}"/>
          </ac:spMkLst>
        </pc:spChg>
        <pc:spChg chg="del">
          <ac:chgData name="Thomas Nield" userId="e7924354f0a44a8c" providerId="LiveId" clId="{69778703-AE7F-4B08-817F-15779AFDD71C}" dt="2019-04-17T20:02:24.678" v="1092" actId="478"/>
          <ac:spMkLst>
            <pc:docMk/>
            <pc:sldMk cId="605522115" sldId="366"/>
            <ac:spMk id="3" creationId="{1AA31402-CAC9-4BAC-91EF-D4D053512048}"/>
          </ac:spMkLst>
        </pc:spChg>
        <pc:spChg chg="add mod">
          <ac:chgData name="Thomas Nield" userId="e7924354f0a44a8c" providerId="LiveId" clId="{69778703-AE7F-4B08-817F-15779AFDD71C}" dt="2019-04-17T20:04:50.608" v="1142" actId="404"/>
          <ac:spMkLst>
            <pc:docMk/>
            <pc:sldMk cId="605522115" sldId="366"/>
            <ac:spMk id="5" creationId="{BA3E9C6A-3163-41E5-91B0-E5F412CAFCB4}"/>
          </ac:spMkLst>
        </pc:spChg>
        <pc:spChg chg="add mod">
          <ac:chgData name="Thomas Nield" userId="e7924354f0a44a8c" providerId="LiveId" clId="{69778703-AE7F-4B08-817F-15779AFDD71C}" dt="2019-04-17T20:04:44.091" v="1140" actId="404"/>
          <ac:spMkLst>
            <pc:docMk/>
            <pc:sldMk cId="605522115" sldId="366"/>
            <ac:spMk id="7" creationId="{6AE25251-5106-4AC1-8BF4-A7F2F0E2E3CA}"/>
          </ac:spMkLst>
        </pc:spChg>
        <pc:spChg chg="add del mod">
          <ac:chgData name="Thomas Nield" userId="e7924354f0a44a8c" providerId="LiveId" clId="{69778703-AE7F-4B08-817F-15779AFDD71C}" dt="2019-04-17T20:03:48.774" v="1108" actId="478"/>
          <ac:spMkLst>
            <pc:docMk/>
            <pc:sldMk cId="605522115" sldId="366"/>
            <ac:spMk id="8" creationId="{4F64F024-D5D1-4FDF-B7D7-337B927C0064}"/>
          </ac:spMkLst>
        </pc:spChg>
        <pc:spChg chg="add mod">
          <ac:chgData name="Thomas Nield" userId="e7924354f0a44a8c" providerId="LiveId" clId="{69778703-AE7F-4B08-817F-15779AFDD71C}" dt="2019-04-17T20:04:33.692" v="1135" actId="20577"/>
          <ac:spMkLst>
            <pc:docMk/>
            <pc:sldMk cId="605522115" sldId="366"/>
            <ac:spMk id="9" creationId="{DE273B21-2A22-4D62-80DF-E22F066B47DA}"/>
          </ac:spMkLst>
        </pc:spChg>
        <pc:picChg chg="add mod">
          <ac:chgData name="Thomas Nield" userId="e7924354f0a44a8c" providerId="LiveId" clId="{69778703-AE7F-4B08-817F-15779AFDD71C}" dt="2019-04-17T20:04:29.565" v="1133" actId="1076"/>
          <ac:picMkLst>
            <pc:docMk/>
            <pc:sldMk cId="605522115" sldId="366"/>
            <ac:picMk id="4" creationId="{49BBF3A4-52C7-4F5F-A4D0-1C3F913B1849}"/>
          </ac:picMkLst>
        </pc:picChg>
        <pc:picChg chg="add mod">
          <ac:chgData name="Thomas Nield" userId="e7924354f0a44a8c" providerId="LiveId" clId="{69778703-AE7F-4B08-817F-15779AFDD71C}" dt="2019-04-17T20:04:26.181" v="1132" actId="1076"/>
          <ac:picMkLst>
            <pc:docMk/>
            <pc:sldMk cId="605522115" sldId="366"/>
            <ac:picMk id="6" creationId="{B78B3821-19CE-4951-B64F-349F9E6F7E8F}"/>
          </ac:picMkLst>
        </pc:picChg>
      </pc:sldChg>
      <pc:sldChg chg="addSp delSp modSp add">
        <pc:chgData name="Thomas Nield" userId="e7924354f0a44a8c" providerId="LiveId" clId="{69778703-AE7F-4B08-817F-15779AFDD71C}" dt="2019-04-17T21:41:22.286" v="5565" actId="20577"/>
        <pc:sldMkLst>
          <pc:docMk/>
          <pc:sldMk cId="911315400" sldId="367"/>
        </pc:sldMkLst>
        <pc:spChg chg="mod">
          <ac:chgData name="Thomas Nield" userId="e7924354f0a44a8c" providerId="LiveId" clId="{69778703-AE7F-4B08-817F-15779AFDD71C}" dt="2019-04-17T20:05:15.806" v="1178" actId="20577"/>
          <ac:spMkLst>
            <pc:docMk/>
            <pc:sldMk cId="911315400" sldId="367"/>
            <ac:spMk id="2" creationId="{37CA287F-E381-4AD9-8DDA-AA3F17D58402}"/>
          </ac:spMkLst>
        </pc:spChg>
        <pc:spChg chg="del">
          <ac:chgData name="Thomas Nield" userId="e7924354f0a44a8c" providerId="LiveId" clId="{69778703-AE7F-4B08-817F-15779AFDD71C}" dt="2019-04-17T20:05:24.594" v="1181" actId="478"/>
          <ac:spMkLst>
            <pc:docMk/>
            <pc:sldMk cId="911315400" sldId="367"/>
            <ac:spMk id="3" creationId="{78CBC4DA-706D-48F7-AED6-F3BA5696DD4A}"/>
          </ac:spMkLst>
        </pc:spChg>
        <pc:spChg chg="add mod">
          <ac:chgData name="Thomas Nield" userId="e7924354f0a44a8c" providerId="LiveId" clId="{69778703-AE7F-4B08-817F-15779AFDD71C}" dt="2019-04-17T21:41:22.286" v="5565" actId="20577"/>
          <ac:spMkLst>
            <pc:docMk/>
            <pc:sldMk cId="911315400" sldId="367"/>
            <ac:spMk id="4" creationId="{97393CFE-4AB0-4CCF-8AE0-6023D899E761}"/>
          </ac:spMkLst>
        </pc:spChg>
      </pc:sldChg>
      <pc:sldChg chg="add">
        <pc:chgData name="Thomas Nield" userId="e7924354f0a44a8c" providerId="LiveId" clId="{69778703-AE7F-4B08-817F-15779AFDD71C}" dt="2019-04-18T18:39:12.260" v="5943"/>
        <pc:sldMkLst>
          <pc:docMk/>
          <pc:sldMk cId="3450774788" sldId="387"/>
        </pc:sldMkLst>
      </pc:sldChg>
    </pc:docChg>
  </pc:docChgLst>
  <pc:docChgLst>
    <pc:chgData name="Thomas Nield" userId="e7924354f0a44a8c" providerId="LiveId" clId="{7741D72B-496C-464F-B96A-2501DD3F25ED}"/>
    <pc:docChg chg="custSel addSld delSld modSld">
      <pc:chgData name="Thomas Nield" userId="e7924354f0a44a8c" providerId="LiveId" clId="{7741D72B-496C-464F-B96A-2501DD3F25ED}" dt="2019-06-25T23:43:52.632" v="152"/>
      <pc:docMkLst>
        <pc:docMk/>
      </pc:docMkLst>
      <pc:sldChg chg="modSp">
        <pc:chgData name="Thomas Nield" userId="e7924354f0a44a8c" providerId="LiveId" clId="{7741D72B-496C-464F-B96A-2501DD3F25ED}" dt="2019-06-25T23:28:24.187" v="48" actId="20577"/>
        <pc:sldMkLst>
          <pc:docMk/>
          <pc:sldMk cId="0" sldId="256"/>
        </pc:sldMkLst>
        <pc:spChg chg="mod">
          <ac:chgData name="Thomas Nield" userId="e7924354f0a44a8c" providerId="LiveId" clId="{7741D72B-496C-464F-B96A-2501DD3F25ED}" dt="2019-06-25T23:28:18.791" v="39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Thomas Nield" userId="e7924354f0a44a8c" providerId="LiveId" clId="{7741D72B-496C-464F-B96A-2501DD3F25ED}" dt="2019-06-25T23:28:24.187" v="48" actId="20577"/>
          <ac:spMkLst>
            <pc:docMk/>
            <pc:sldMk cId="0" sldId="256"/>
            <ac:spMk id="4" creationId="{00000000-0000-0000-0000-000000000000}"/>
          </ac:spMkLst>
        </pc:spChg>
      </pc:sldChg>
      <pc:sldChg chg="modTransition">
        <pc:chgData name="Thomas Nield" userId="e7924354f0a44a8c" providerId="LiveId" clId="{7741D72B-496C-464F-B96A-2501DD3F25ED}" dt="2019-06-25T23:41:07.792" v="150"/>
        <pc:sldMkLst>
          <pc:docMk/>
          <pc:sldMk cId="0" sldId="259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0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1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2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3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4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5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6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7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8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69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70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72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73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0" sldId="274"/>
        </pc:sldMkLst>
      </pc:sldChg>
      <pc:sldChg chg="del modTransition">
        <pc:chgData name="Thomas Nield" userId="e7924354f0a44a8c" providerId="LiveId" clId="{7741D72B-496C-464F-B96A-2501DD3F25ED}" dt="2019-06-25T23:34:12.453" v="54" actId="2696"/>
        <pc:sldMkLst>
          <pc:docMk/>
          <pc:sldMk cId="0" sldId="276"/>
        </pc:sldMkLst>
      </pc:sldChg>
      <pc:sldChg chg="del">
        <pc:chgData name="Thomas Nield" userId="e7924354f0a44a8c" providerId="LiveId" clId="{7741D72B-496C-464F-B96A-2501DD3F25ED}" dt="2019-06-25T23:34:05.282" v="53" actId="2696"/>
        <pc:sldMkLst>
          <pc:docMk/>
          <pc:sldMk cId="0" sldId="277"/>
        </pc:sldMkLst>
      </pc:sldChg>
      <pc:sldChg chg="modSp">
        <pc:chgData name="Thomas Nield" userId="e7924354f0a44a8c" providerId="LiveId" clId="{7741D72B-496C-464F-B96A-2501DD3F25ED}" dt="2019-06-25T23:34:49.317" v="141" actId="404"/>
        <pc:sldMkLst>
          <pc:docMk/>
          <pc:sldMk cId="0" sldId="279"/>
        </pc:sldMkLst>
        <pc:spChg chg="mod">
          <ac:chgData name="Thomas Nield" userId="e7924354f0a44a8c" providerId="LiveId" clId="{7741D72B-496C-464F-B96A-2501DD3F25ED}" dt="2019-06-25T23:34:49.317" v="141" actId="404"/>
          <ac:spMkLst>
            <pc:docMk/>
            <pc:sldMk cId="0" sldId="279"/>
            <ac:spMk id="3" creationId="{00000000-0000-0000-0000-000000000000}"/>
          </ac:spMkLst>
        </pc:spChg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4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5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6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7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8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299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0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1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2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3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4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5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6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07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3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4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5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6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7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8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29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0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1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2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3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4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5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6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7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8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39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40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41"/>
        </pc:sldMkLst>
      </pc:sldChg>
      <pc:sldChg chg="add">
        <pc:chgData name="Thomas Nield" userId="e7924354f0a44a8c" providerId="LiveId" clId="{7741D72B-496C-464F-B96A-2501DD3F25ED}" dt="2019-06-25T23:39:04.136" v="146"/>
        <pc:sldMkLst>
          <pc:docMk/>
          <pc:sldMk cId="0" sldId="342"/>
        </pc:sldMkLst>
      </pc:sldChg>
      <pc:sldChg chg="modSp">
        <pc:chgData name="Thomas Nield" userId="e7924354f0a44a8c" providerId="LiveId" clId="{7741D72B-496C-464F-B96A-2501DD3F25ED}" dt="2019-06-25T23:35:02.428" v="143" actId="5793"/>
        <pc:sldMkLst>
          <pc:docMk/>
          <pc:sldMk cId="3200679861" sldId="359"/>
        </pc:sldMkLst>
        <pc:spChg chg="mod">
          <ac:chgData name="Thomas Nield" userId="e7924354f0a44a8c" providerId="LiveId" clId="{7741D72B-496C-464F-B96A-2501DD3F25ED}" dt="2019-06-25T23:35:02.428" v="143" actId="5793"/>
          <ac:spMkLst>
            <pc:docMk/>
            <pc:sldMk cId="3200679861" sldId="359"/>
            <ac:spMk id="3" creationId="{990FF8FC-C2CC-49E1-84F0-1C30FB43248D}"/>
          </ac:spMkLst>
        </pc:spChg>
      </pc:sldChg>
      <pc:sldChg chg="modTransition">
        <pc:chgData name="Thomas Nield" userId="e7924354f0a44a8c" providerId="LiveId" clId="{7741D72B-496C-464F-B96A-2501DD3F25ED}" dt="2019-06-25T23:41:15.268" v="151"/>
        <pc:sldMkLst>
          <pc:docMk/>
          <pc:sldMk cId="310614220" sldId="363"/>
        </pc:sldMkLst>
      </pc:sldChg>
      <pc:sldChg chg="modTransition">
        <pc:chgData name="Thomas Nield" userId="e7924354f0a44a8c" providerId="LiveId" clId="{7741D72B-496C-464F-B96A-2501DD3F25ED}" dt="2019-06-25T23:41:15.268" v="151"/>
        <pc:sldMkLst>
          <pc:docMk/>
          <pc:sldMk cId="1475192211" sldId="364"/>
        </pc:sldMkLst>
      </pc:sldChg>
      <pc:sldChg chg="modTransition">
        <pc:chgData name="Thomas Nield" userId="e7924354f0a44a8c" providerId="LiveId" clId="{7741D72B-496C-464F-B96A-2501DD3F25ED}" dt="2019-06-25T23:41:15.268" v="151"/>
        <pc:sldMkLst>
          <pc:docMk/>
          <pc:sldMk cId="1149995413" sldId="365"/>
        </pc:sldMkLst>
      </pc:sldChg>
      <pc:sldChg chg="modTransition">
        <pc:chgData name="Thomas Nield" userId="e7924354f0a44a8c" providerId="LiveId" clId="{7741D72B-496C-464F-B96A-2501DD3F25ED}" dt="2019-06-25T23:41:15.268" v="151"/>
        <pc:sldMkLst>
          <pc:docMk/>
          <pc:sldMk cId="605522115" sldId="366"/>
        </pc:sldMkLst>
      </pc:sldChg>
      <pc:sldChg chg="modTransition">
        <pc:chgData name="Thomas Nield" userId="e7924354f0a44a8c" providerId="LiveId" clId="{7741D72B-496C-464F-B96A-2501DD3F25ED}" dt="2019-06-25T23:39:02.355" v="145"/>
        <pc:sldMkLst>
          <pc:docMk/>
          <pc:sldMk cId="4128125369" sldId="368"/>
        </pc:sldMkLst>
      </pc:sldChg>
      <pc:sldChg chg="modTransition">
        <pc:chgData name="Thomas Nield" userId="e7924354f0a44a8c" providerId="LiveId" clId="{7741D72B-496C-464F-B96A-2501DD3F25ED}" dt="2019-06-25T23:39:02.355" v="145"/>
        <pc:sldMkLst>
          <pc:docMk/>
          <pc:sldMk cId="1341643517" sldId="369"/>
        </pc:sldMkLst>
      </pc:sldChg>
      <pc:sldChg chg="modTransition">
        <pc:chgData name="Thomas Nield" userId="e7924354f0a44a8c" providerId="LiveId" clId="{7741D72B-496C-464F-B96A-2501DD3F25ED}" dt="2019-06-25T23:43:52.632" v="152"/>
        <pc:sldMkLst>
          <pc:docMk/>
          <pc:sldMk cId="3450774788" sldId="387"/>
        </pc:sldMkLst>
      </pc:sldChg>
      <pc:sldChg chg="add del">
        <pc:chgData name="Thomas Nield" userId="e7924354f0a44a8c" providerId="LiveId" clId="{7741D72B-496C-464F-B96A-2501DD3F25ED}" dt="2019-06-25T23:30:41.963" v="51"/>
        <pc:sldMkLst>
          <pc:docMk/>
          <pc:sldMk cId="0" sldId="388"/>
        </pc:sldMkLst>
      </pc:sldChg>
    </pc:docChg>
  </pc:docChgLst>
  <pc:docChgLst>
    <pc:chgData name="Thomas Nield" userId="e7924354f0a44a8c" providerId="LiveId" clId="{440C90B2-92B9-4E87-A138-BC2DBB2C42B7}"/>
    <pc:docChg chg="undo custSel addSld delSld modSld sldOrd">
      <pc:chgData name="Thomas Nield" userId="e7924354f0a44a8c" providerId="LiveId" clId="{440C90B2-92B9-4E87-A138-BC2DBB2C42B7}" dt="2019-05-01T19:52:37.709" v="4037"/>
      <pc:docMkLst>
        <pc:docMk/>
      </pc:docMkLst>
      <pc:sldChg chg="modSp">
        <pc:chgData name="Thomas Nield" userId="e7924354f0a44a8c" providerId="LiveId" clId="{440C90B2-92B9-4E87-A138-BC2DBB2C42B7}" dt="2019-04-30T16:36:21.865" v="3100" actId="14100"/>
        <pc:sldMkLst>
          <pc:docMk/>
          <pc:sldMk cId="0" sldId="256"/>
        </pc:sldMkLst>
        <pc:spChg chg="mod">
          <ac:chgData name="Thomas Nield" userId="e7924354f0a44a8c" providerId="LiveId" clId="{440C90B2-92B9-4E87-A138-BC2DBB2C42B7}" dt="2019-04-30T16:36:21.865" v="3100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Thomas Nield" userId="e7924354f0a44a8c" providerId="LiveId" clId="{440C90B2-92B9-4E87-A138-BC2DBB2C42B7}" dt="2019-04-30T15:20:11.994" v="6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">
        <pc:chgData name="Thomas Nield" userId="e7924354f0a44a8c" providerId="LiveId" clId="{440C90B2-92B9-4E87-A138-BC2DBB2C42B7}" dt="2019-04-30T15:20:44.641" v="52" actId="478"/>
        <pc:sldMkLst>
          <pc:docMk/>
          <pc:sldMk cId="0" sldId="267"/>
        </pc:sldMkLst>
        <pc:spChg chg="add del">
          <ac:chgData name="Thomas Nield" userId="e7924354f0a44a8c" providerId="LiveId" clId="{440C90B2-92B9-4E87-A138-BC2DBB2C42B7}" dt="2019-04-30T15:20:44.641" v="52" actId="478"/>
          <ac:spMkLst>
            <pc:docMk/>
            <pc:sldMk cId="0" sldId="267"/>
            <ac:spMk id="17" creationId="{00000000-0000-0000-0000-000000000000}"/>
          </ac:spMkLst>
        </pc:spChg>
        <pc:spChg chg="del">
          <ac:chgData name="Thomas Nield" userId="e7924354f0a44a8c" providerId="LiveId" clId="{440C90B2-92B9-4E87-A138-BC2DBB2C42B7}" dt="2019-04-30T15:20:40.329" v="50" actId="478"/>
          <ac:spMkLst>
            <pc:docMk/>
            <pc:sldMk cId="0" sldId="267"/>
            <ac:spMk id="19" creationId="{00000000-0000-0000-0000-000000000000}"/>
          </ac:spMkLst>
        </pc:spChg>
      </pc:sldChg>
      <pc:sldChg chg="modSp">
        <pc:chgData name="Thomas Nield" userId="e7924354f0a44a8c" providerId="LiveId" clId="{440C90B2-92B9-4E87-A138-BC2DBB2C42B7}" dt="2019-04-30T15:21:26.287" v="102" actId="20577"/>
        <pc:sldMkLst>
          <pc:docMk/>
          <pc:sldMk cId="0" sldId="279"/>
        </pc:sldMkLst>
        <pc:spChg chg="mod">
          <ac:chgData name="Thomas Nield" userId="e7924354f0a44a8c" providerId="LiveId" clId="{440C90B2-92B9-4E87-A138-BC2DBB2C42B7}" dt="2019-04-30T15:21:26.287" v="102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">
        <pc:chgData name="Thomas Nield" userId="e7924354f0a44a8c" providerId="LiveId" clId="{440C90B2-92B9-4E87-A138-BC2DBB2C42B7}" dt="2019-04-30T15:35:48.729" v="905" actId="20577"/>
        <pc:sldMkLst>
          <pc:docMk/>
          <pc:sldMk cId="0" sldId="313"/>
        </pc:sldMkLst>
        <pc:spChg chg="mod">
          <ac:chgData name="Thomas Nield" userId="e7924354f0a44a8c" providerId="LiveId" clId="{440C90B2-92B9-4E87-A138-BC2DBB2C42B7}" dt="2019-04-30T15:35:41.103" v="903" actId="14100"/>
          <ac:spMkLst>
            <pc:docMk/>
            <pc:sldMk cId="0" sldId="313"/>
            <ac:spMk id="2" creationId="{00000000-0000-0000-0000-000000000000}"/>
          </ac:spMkLst>
        </pc:spChg>
        <pc:spChg chg="mod">
          <ac:chgData name="Thomas Nield" userId="e7924354f0a44a8c" providerId="LiveId" clId="{440C90B2-92B9-4E87-A138-BC2DBB2C42B7}" dt="2019-04-30T15:35:48.729" v="905" actId="20577"/>
          <ac:spMkLst>
            <pc:docMk/>
            <pc:sldMk cId="0" sldId="313"/>
            <ac:spMk id="4" creationId="{00000000-0000-0000-0000-000000000000}"/>
          </ac:spMkLst>
        </pc:spChg>
      </pc:sldChg>
      <pc:sldChg chg="modSp">
        <pc:chgData name="Thomas Nield" userId="e7924354f0a44a8c" providerId="LiveId" clId="{440C90B2-92B9-4E87-A138-BC2DBB2C42B7}" dt="2019-04-30T16:16:15.616" v="1970" actId="1076"/>
        <pc:sldMkLst>
          <pc:docMk/>
          <pc:sldMk cId="0" sldId="346"/>
        </pc:sldMkLst>
        <pc:spChg chg="mod">
          <ac:chgData name="Thomas Nield" userId="e7924354f0a44a8c" providerId="LiveId" clId="{440C90B2-92B9-4E87-A138-BC2DBB2C42B7}" dt="2019-04-30T16:16:15.616" v="1970" actId="1076"/>
          <ac:spMkLst>
            <pc:docMk/>
            <pc:sldMk cId="0" sldId="346"/>
            <ac:spMk id="19" creationId="{00000000-0000-0000-0000-000000000000}"/>
          </ac:spMkLst>
        </pc:spChg>
      </pc:sldChg>
      <pc:sldChg chg="modSp">
        <pc:chgData name="Thomas Nield" userId="e7924354f0a44a8c" providerId="LiveId" clId="{440C90B2-92B9-4E87-A138-BC2DBB2C42B7}" dt="2019-04-30T15:23:01.872" v="174" actId="1076"/>
        <pc:sldMkLst>
          <pc:docMk/>
          <pc:sldMk cId="1475192211" sldId="364"/>
        </pc:sldMkLst>
        <pc:spChg chg="mod">
          <ac:chgData name="Thomas Nield" userId="e7924354f0a44a8c" providerId="LiveId" clId="{440C90B2-92B9-4E87-A138-BC2DBB2C42B7}" dt="2019-04-30T15:23:01.872" v="174" actId="1076"/>
          <ac:spMkLst>
            <pc:docMk/>
            <pc:sldMk cId="1475192211" sldId="364"/>
            <ac:spMk id="4" creationId="{CB0016BD-10E2-46A4-A58D-057974B69394}"/>
          </ac:spMkLst>
        </pc:spChg>
      </pc:sldChg>
      <pc:sldChg chg="add del">
        <pc:chgData name="Thomas Nield" userId="e7924354f0a44a8c" providerId="LiveId" clId="{440C90B2-92B9-4E87-A138-BC2DBB2C42B7}" dt="2019-05-01T19:52:32.694" v="4036"/>
        <pc:sldMkLst>
          <pc:docMk/>
          <pc:sldMk cId="4128125369" sldId="368"/>
        </pc:sldMkLst>
      </pc:sldChg>
      <pc:sldChg chg="add del ord">
        <pc:chgData name="Thomas Nield" userId="e7924354f0a44a8c" providerId="LiveId" clId="{440C90B2-92B9-4E87-A138-BC2DBB2C42B7}" dt="2019-05-01T19:52:37.709" v="4037"/>
        <pc:sldMkLst>
          <pc:docMk/>
          <pc:sldMk cId="1341643517" sldId="3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D6F90-6739-4BBC-ACC4-16242FD7E528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709613"/>
            <a:ext cx="3400425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2728913"/>
            <a:ext cx="8067675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CAFB2-B801-4D66-9E6C-E2E89658D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CAFB2-B801-4D66-9E6C-E2E89658DE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0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6709" y="556619"/>
            <a:ext cx="93903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201D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6709" y="1334437"/>
            <a:ext cx="3559175" cy="324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362560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79">
                <a:moveTo>
                  <a:pt x="9720580" y="0"/>
                </a:moveTo>
                <a:lnTo>
                  <a:pt x="0" y="0"/>
                </a:lnTo>
                <a:lnTo>
                  <a:pt x="0" y="944879"/>
                </a:lnTo>
                <a:lnTo>
                  <a:pt x="9720580" y="944879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97379" y="808068"/>
            <a:ext cx="6477000" cy="4266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34979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80">
                <a:moveTo>
                  <a:pt x="9720580" y="0"/>
                </a:moveTo>
                <a:lnTo>
                  <a:pt x="0" y="0"/>
                </a:lnTo>
                <a:lnTo>
                  <a:pt x="0" y="944880"/>
                </a:lnTo>
                <a:lnTo>
                  <a:pt x="9720580" y="944880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560309" y="5129889"/>
            <a:ext cx="2519680" cy="405130"/>
          </a:xfrm>
          <a:custGeom>
            <a:avLst/>
            <a:gdLst/>
            <a:ahLst/>
            <a:cxnLst/>
            <a:rect l="l" t="t" r="r" b="b"/>
            <a:pathLst>
              <a:path w="2519679" h="405129">
                <a:moveTo>
                  <a:pt x="2519680" y="0"/>
                </a:moveTo>
                <a:lnTo>
                  <a:pt x="0" y="0"/>
                </a:lnTo>
                <a:lnTo>
                  <a:pt x="0" y="405130"/>
                </a:lnTo>
                <a:lnTo>
                  <a:pt x="2519680" y="405130"/>
                </a:lnTo>
                <a:lnTo>
                  <a:pt x="25196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00430" y="5129889"/>
            <a:ext cx="6479540" cy="405130"/>
          </a:xfrm>
          <a:custGeom>
            <a:avLst/>
            <a:gdLst/>
            <a:ahLst/>
            <a:cxnLst/>
            <a:rect l="l" t="t" r="r" b="b"/>
            <a:pathLst>
              <a:path w="6479540" h="405129">
                <a:moveTo>
                  <a:pt x="6479540" y="0"/>
                </a:moveTo>
                <a:lnTo>
                  <a:pt x="0" y="0"/>
                </a:lnTo>
                <a:lnTo>
                  <a:pt x="0" y="405130"/>
                </a:lnTo>
                <a:lnTo>
                  <a:pt x="6479540" y="405130"/>
                </a:lnTo>
                <a:lnTo>
                  <a:pt x="6479540" y="0"/>
                </a:lnTo>
                <a:close/>
              </a:path>
            </a:pathLst>
          </a:custGeom>
          <a:solidFill>
            <a:srgbClr val="BCC2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0339" y="5129889"/>
            <a:ext cx="539750" cy="405130"/>
          </a:xfrm>
          <a:custGeom>
            <a:avLst/>
            <a:gdLst/>
            <a:ahLst/>
            <a:cxnLst/>
            <a:rect l="l" t="t" r="r" b="b"/>
            <a:pathLst>
              <a:path w="539750" h="405129">
                <a:moveTo>
                  <a:pt x="539750" y="0"/>
                </a:moveTo>
                <a:lnTo>
                  <a:pt x="0" y="0"/>
                </a:lnTo>
                <a:lnTo>
                  <a:pt x="0" y="405130"/>
                </a:lnTo>
                <a:lnTo>
                  <a:pt x="539750" y="405130"/>
                </a:lnTo>
                <a:lnTo>
                  <a:pt x="53975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6709" y="1498959"/>
            <a:ext cx="4702810" cy="2818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201D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5273611"/>
            <a:ext cx="3226816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6700" y="5186938"/>
            <a:ext cx="367665" cy="29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‹#›</a:t>
            </a:fld>
            <a:endParaRPr spc="2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117" Type="http://schemas.openxmlformats.org/officeDocument/2006/relationships/image" Target="../media/image139.png"/><Relationship Id="rId21" Type="http://schemas.openxmlformats.org/officeDocument/2006/relationships/image" Target="../media/image43.pn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63" Type="http://schemas.openxmlformats.org/officeDocument/2006/relationships/image" Target="../media/image85.png"/><Relationship Id="rId68" Type="http://schemas.openxmlformats.org/officeDocument/2006/relationships/image" Target="../media/image90.png"/><Relationship Id="rId84" Type="http://schemas.openxmlformats.org/officeDocument/2006/relationships/image" Target="../media/image106.png"/><Relationship Id="rId89" Type="http://schemas.openxmlformats.org/officeDocument/2006/relationships/image" Target="../media/image111.png"/><Relationship Id="rId112" Type="http://schemas.openxmlformats.org/officeDocument/2006/relationships/image" Target="../media/image134.png"/><Relationship Id="rId133" Type="http://schemas.openxmlformats.org/officeDocument/2006/relationships/image" Target="../media/image155.png"/><Relationship Id="rId16" Type="http://schemas.openxmlformats.org/officeDocument/2006/relationships/image" Target="../media/image38.png"/><Relationship Id="rId107" Type="http://schemas.openxmlformats.org/officeDocument/2006/relationships/image" Target="../media/image129.png"/><Relationship Id="rId11" Type="http://schemas.openxmlformats.org/officeDocument/2006/relationships/image" Target="../media/image33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53" Type="http://schemas.openxmlformats.org/officeDocument/2006/relationships/image" Target="../media/image75.png"/><Relationship Id="rId58" Type="http://schemas.openxmlformats.org/officeDocument/2006/relationships/image" Target="../media/image80.png"/><Relationship Id="rId74" Type="http://schemas.openxmlformats.org/officeDocument/2006/relationships/image" Target="../media/image96.png"/><Relationship Id="rId79" Type="http://schemas.openxmlformats.org/officeDocument/2006/relationships/image" Target="../media/image101.png"/><Relationship Id="rId102" Type="http://schemas.openxmlformats.org/officeDocument/2006/relationships/image" Target="../media/image124.png"/><Relationship Id="rId123" Type="http://schemas.openxmlformats.org/officeDocument/2006/relationships/image" Target="../media/image145.png"/><Relationship Id="rId128" Type="http://schemas.openxmlformats.org/officeDocument/2006/relationships/image" Target="../media/image150.png"/><Relationship Id="rId5" Type="http://schemas.openxmlformats.org/officeDocument/2006/relationships/image" Target="../media/image27.png"/><Relationship Id="rId90" Type="http://schemas.openxmlformats.org/officeDocument/2006/relationships/image" Target="../media/image112.png"/><Relationship Id="rId95" Type="http://schemas.openxmlformats.org/officeDocument/2006/relationships/image" Target="../media/image117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56" Type="http://schemas.openxmlformats.org/officeDocument/2006/relationships/image" Target="../media/image78.png"/><Relationship Id="rId64" Type="http://schemas.openxmlformats.org/officeDocument/2006/relationships/image" Target="../media/image86.png"/><Relationship Id="rId69" Type="http://schemas.openxmlformats.org/officeDocument/2006/relationships/image" Target="../media/image91.png"/><Relationship Id="rId77" Type="http://schemas.openxmlformats.org/officeDocument/2006/relationships/image" Target="../media/image99.png"/><Relationship Id="rId100" Type="http://schemas.openxmlformats.org/officeDocument/2006/relationships/image" Target="../media/image122.png"/><Relationship Id="rId105" Type="http://schemas.openxmlformats.org/officeDocument/2006/relationships/image" Target="../media/image127.png"/><Relationship Id="rId113" Type="http://schemas.openxmlformats.org/officeDocument/2006/relationships/image" Target="../media/image135.png"/><Relationship Id="rId118" Type="http://schemas.openxmlformats.org/officeDocument/2006/relationships/image" Target="../media/image140.png"/><Relationship Id="rId126" Type="http://schemas.openxmlformats.org/officeDocument/2006/relationships/image" Target="../media/image148.png"/><Relationship Id="rId134" Type="http://schemas.openxmlformats.org/officeDocument/2006/relationships/image" Target="../media/image156.png"/><Relationship Id="rId8" Type="http://schemas.openxmlformats.org/officeDocument/2006/relationships/image" Target="../media/image30.png"/><Relationship Id="rId51" Type="http://schemas.openxmlformats.org/officeDocument/2006/relationships/image" Target="../media/image73.png"/><Relationship Id="rId72" Type="http://schemas.openxmlformats.org/officeDocument/2006/relationships/image" Target="../media/image94.png"/><Relationship Id="rId80" Type="http://schemas.openxmlformats.org/officeDocument/2006/relationships/image" Target="../media/image102.png"/><Relationship Id="rId85" Type="http://schemas.openxmlformats.org/officeDocument/2006/relationships/image" Target="../media/image107.png"/><Relationship Id="rId93" Type="http://schemas.openxmlformats.org/officeDocument/2006/relationships/image" Target="../media/image115.png"/><Relationship Id="rId98" Type="http://schemas.openxmlformats.org/officeDocument/2006/relationships/image" Target="../media/image120.png"/><Relationship Id="rId121" Type="http://schemas.openxmlformats.org/officeDocument/2006/relationships/image" Target="../media/image143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59" Type="http://schemas.openxmlformats.org/officeDocument/2006/relationships/image" Target="../media/image81.png"/><Relationship Id="rId67" Type="http://schemas.openxmlformats.org/officeDocument/2006/relationships/image" Target="../media/image89.png"/><Relationship Id="rId103" Type="http://schemas.openxmlformats.org/officeDocument/2006/relationships/image" Target="../media/image125.png"/><Relationship Id="rId108" Type="http://schemas.openxmlformats.org/officeDocument/2006/relationships/image" Target="../media/image130.png"/><Relationship Id="rId116" Type="http://schemas.openxmlformats.org/officeDocument/2006/relationships/image" Target="../media/image138.png"/><Relationship Id="rId124" Type="http://schemas.openxmlformats.org/officeDocument/2006/relationships/image" Target="../media/image146.png"/><Relationship Id="rId129" Type="http://schemas.openxmlformats.org/officeDocument/2006/relationships/image" Target="../media/image151.png"/><Relationship Id="rId20" Type="http://schemas.openxmlformats.org/officeDocument/2006/relationships/image" Target="../media/image42.png"/><Relationship Id="rId41" Type="http://schemas.openxmlformats.org/officeDocument/2006/relationships/image" Target="../media/image63.png"/><Relationship Id="rId54" Type="http://schemas.openxmlformats.org/officeDocument/2006/relationships/image" Target="../media/image76.png"/><Relationship Id="rId62" Type="http://schemas.openxmlformats.org/officeDocument/2006/relationships/image" Target="../media/image84.png"/><Relationship Id="rId70" Type="http://schemas.openxmlformats.org/officeDocument/2006/relationships/image" Target="../media/image92.png"/><Relationship Id="rId75" Type="http://schemas.openxmlformats.org/officeDocument/2006/relationships/image" Target="../media/image97.png"/><Relationship Id="rId83" Type="http://schemas.openxmlformats.org/officeDocument/2006/relationships/image" Target="../media/image105.png"/><Relationship Id="rId88" Type="http://schemas.openxmlformats.org/officeDocument/2006/relationships/image" Target="../media/image110.png"/><Relationship Id="rId91" Type="http://schemas.openxmlformats.org/officeDocument/2006/relationships/image" Target="../media/image113.png"/><Relationship Id="rId96" Type="http://schemas.openxmlformats.org/officeDocument/2006/relationships/image" Target="../media/image118.png"/><Relationship Id="rId111" Type="http://schemas.openxmlformats.org/officeDocument/2006/relationships/image" Target="../media/image133.png"/><Relationship Id="rId13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49" Type="http://schemas.openxmlformats.org/officeDocument/2006/relationships/image" Target="../media/image71.png"/><Relationship Id="rId57" Type="http://schemas.openxmlformats.org/officeDocument/2006/relationships/image" Target="../media/image79.png"/><Relationship Id="rId106" Type="http://schemas.openxmlformats.org/officeDocument/2006/relationships/image" Target="../media/image128.png"/><Relationship Id="rId114" Type="http://schemas.openxmlformats.org/officeDocument/2006/relationships/image" Target="../media/image136.png"/><Relationship Id="rId119" Type="http://schemas.openxmlformats.org/officeDocument/2006/relationships/image" Target="../media/image141.png"/><Relationship Id="rId127" Type="http://schemas.openxmlformats.org/officeDocument/2006/relationships/image" Target="../media/image149.png"/><Relationship Id="rId10" Type="http://schemas.openxmlformats.org/officeDocument/2006/relationships/image" Target="../media/image32.png"/><Relationship Id="rId31" Type="http://schemas.openxmlformats.org/officeDocument/2006/relationships/image" Target="../media/image53.png"/><Relationship Id="rId44" Type="http://schemas.openxmlformats.org/officeDocument/2006/relationships/image" Target="../media/image66.png"/><Relationship Id="rId52" Type="http://schemas.openxmlformats.org/officeDocument/2006/relationships/image" Target="../media/image74.png"/><Relationship Id="rId60" Type="http://schemas.openxmlformats.org/officeDocument/2006/relationships/image" Target="../media/image82.png"/><Relationship Id="rId65" Type="http://schemas.openxmlformats.org/officeDocument/2006/relationships/image" Target="../media/image87.png"/><Relationship Id="rId73" Type="http://schemas.openxmlformats.org/officeDocument/2006/relationships/image" Target="../media/image95.png"/><Relationship Id="rId78" Type="http://schemas.openxmlformats.org/officeDocument/2006/relationships/image" Target="../media/image100.png"/><Relationship Id="rId81" Type="http://schemas.openxmlformats.org/officeDocument/2006/relationships/image" Target="../media/image103.png"/><Relationship Id="rId86" Type="http://schemas.openxmlformats.org/officeDocument/2006/relationships/image" Target="../media/image108.png"/><Relationship Id="rId94" Type="http://schemas.openxmlformats.org/officeDocument/2006/relationships/image" Target="../media/image116.png"/><Relationship Id="rId99" Type="http://schemas.openxmlformats.org/officeDocument/2006/relationships/image" Target="../media/image121.png"/><Relationship Id="rId101" Type="http://schemas.openxmlformats.org/officeDocument/2006/relationships/image" Target="../media/image123.png"/><Relationship Id="rId122" Type="http://schemas.openxmlformats.org/officeDocument/2006/relationships/image" Target="../media/image144.png"/><Relationship Id="rId130" Type="http://schemas.openxmlformats.org/officeDocument/2006/relationships/image" Target="../media/image152.png"/><Relationship Id="rId135" Type="http://schemas.openxmlformats.org/officeDocument/2006/relationships/image" Target="../media/image15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9" Type="http://schemas.openxmlformats.org/officeDocument/2006/relationships/image" Target="../media/image61.png"/><Relationship Id="rId109" Type="http://schemas.openxmlformats.org/officeDocument/2006/relationships/image" Target="../media/image131.png"/><Relationship Id="rId34" Type="http://schemas.openxmlformats.org/officeDocument/2006/relationships/image" Target="../media/image56.png"/><Relationship Id="rId50" Type="http://schemas.openxmlformats.org/officeDocument/2006/relationships/image" Target="../media/image72.png"/><Relationship Id="rId55" Type="http://schemas.openxmlformats.org/officeDocument/2006/relationships/image" Target="../media/image77.png"/><Relationship Id="rId76" Type="http://schemas.openxmlformats.org/officeDocument/2006/relationships/image" Target="../media/image98.png"/><Relationship Id="rId97" Type="http://schemas.openxmlformats.org/officeDocument/2006/relationships/image" Target="../media/image119.png"/><Relationship Id="rId104" Type="http://schemas.openxmlformats.org/officeDocument/2006/relationships/image" Target="../media/image126.png"/><Relationship Id="rId120" Type="http://schemas.openxmlformats.org/officeDocument/2006/relationships/image" Target="../media/image142.png"/><Relationship Id="rId125" Type="http://schemas.openxmlformats.org/officeDocument/2006/relationships/image" Target="../media/image147.png"/><Relationship Id="rId7" Type="http://schemas.openxmlformats.org/officeDocument/2006/relationships/image" Target="../media/image29.png"/><Relationship Id="rId71" Type="http://schemas.openxmlformats.org/officeDocument/2006/relationships/image" Target="../media/image93.png"/><Relationship Id="rId92" Type="http://schemas.openxmlformats.org/officeDocument/2006/relationships/image" Target="../media/image114.png"/><Relationship Id="rId2" Type="http://schemas.openxmlformats.org/officeDocument/2006/relationships/image" Target="../media/image24.png"/><Relationship Id="rId29" Type="http://schemas.openxmlformats.org/officeDocument/2006/relationships/image" Target="../media/image51.png"/><Relationship Id="rId24" Type="http://schemas.openxmlformats.org/officeDocument/2006/relationships/image" Target="../media/image46.png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66" Type="http://schemas.openxmlformats.org/officeDocument/2006/relationships/image" Target="../media/image88.png"/><Relationship Id="rId87" Type="http://schemas.openxmlformats.org/officeDocument/2006/relationships/image" Target="../media/image109.png"/><Relationship Id="rId110" Type="http://schemas.openxmlformats.org/officeDocument/2006/relationships/image" Target="../media/image132.png"/><Relationship Id="rId115" Type="http://schemas.openxmlformats.org/officeDocument/2006/relationships/image" Target="../media/image137.png"/><Relationship Id="rId131" Type="http://schemas.openxmlformats.org/officeDocument/2006/relationships/image" Target="../media/image153.png"/><Relationship Id="rId61" Type="http://schemas.openxmlformats.org/officeDocument/2006/relationships/image" Target="../media/image83.png"/><Relationship Id="rId82" Type="http://schemas.openxmlformats.org/officeDocument/2006/relationships/image" Target="../media/image104.png"/><Relationship Id="rId1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5.jpg"/><Relationship Id="rId7" Type="http://schemas.openxmlformats.org/officeDocument/2006/relationships/image" Target="../media/image16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thomasnield/95443be4d5255929a0d716933df29de7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subir-prussik-n%C3%B3-altas-montanhas-1366823/" TargetMode="External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rpfpfiq7ce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ield-negro.blogspot.com/2010/07/heatwave.html" TargetMode="Externa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nield/traveling_salesman_plotter" TargetMode="External"/><Relationship Id="rId2" Type="http://schemas.openxmlformats.org/officeDocument/2006/relationships/hyperlink" Target="https://github.com/thomasnield/traveling_salesman_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s://www.desmos.com/calculator/lywhybetz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xm56tvvalh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VQAjnn" TargetMode="External"/><Relationship Id="rId3" Type="http://schemas.openxmlformats.org/officeDocument/2006/relationships/hyperlink" Target="https://www.desmos.com/calculator/4yp5m3lj5h" TargetMode="External"/><Relationship Id="rId7" Type="http://schemas.openxmlformats.org/officeDocument/2006/relationships/image" Target="../media/image16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smos.com/calculator/zdlsp6erjq" TargetMode="External"/><Relationship Id="rId5" Type="http://schemas.openxmlformats.org/officeDocument/2006/relationships/image" Target="../media/image179.png"/><Relationship Id="rId4" Type="http://schemas.openxmlformats.org/officeDocument/2006/relationships/image" Target="../media/image14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etaheuristi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hyperlink" Target="https://www.coursera.org/learn/introductiontoprobability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thomasnield/blog_articles/master/linear_programming_with_kotlin_part_iii/images/timeline_concept_coverage3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RgsT9BB5-8&amp;list=PLYDlqiU6gaduvatRm5lBnb8ahYJrUNE5F" TargetMode="External"/><Relationship Id="rId13" Type="http://schemas.openxmlformats.org/officeDocument/2006/relationships/image" Target="../media/image202.jpeg"/><Relationship Id="rId3" Type="http://schemas.openxmlformats.org/officeDocument/2006/relationships/image" Target="../media/image197.png"/><Relationship Id="rId7" Type="http://schemas.openxmlformats.org/officeDocument/2006/relationships/image" Target="../media/image199.gif"/><Relationship Id="rId12" Type="http://schemas.openxmlformats.org/officeDocument/2006/relationships/hyperlink" Target="https://www.youtube.com/watch?v=uQhTuRlWMxw" TargetMode="External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ing.oreilly.com/library/view/in-pursuit-of/9780691152707/" TargetMode="External"/><Relationship Id="rId11" Type="http://schemas.openxmlformats.org/officeDocument/2006/relationships/image" Target="../media/image201.png"/><Relationship Id="rId5" Type="http://schemas.openxmlformats.org/officeDocument/2006/relationships/image" Target="../media/image198.jpg"/><Relationship Id="rId10" Type="http://schemas.openxmlformats.org/officeDocument/2006/relationships/hyperlink" Target="https://www.youtube.com/playlist?list=PLD3fYc0bAjC-Wc4icC2F34Bry3oLpFb8B" TargetMode="External"/><Relationship Id="rId4" Type="http://schemas.openxmlformats.org/officeDocument/2006/relationships/hyperlink" Target="https://learning.oreilly.com/library/view/model-building-in/9781118506172/" TargetMode="External"/><Relationship Id="rId9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nield/bayes_email_spam" TargetMode="External"/><Relationship Id="rId2" Type="http://schemas.openxmlformats.org/officeDocument/2006/relationships/hyperlink" Target="https://github.com/thomasnield/bayes_user_input_predictio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hyperlink" Target="https://stackoverflow.com/questions/1855884/determine-font-color-based-on-background-color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hyperlink" Target="http://www.desmos.com/calculator/jwjn5rwfy6" TargetMode="External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kotlin_simple_neural_network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hyperlink" Target="https://www.youtube.com/watch?v=YX40hbAHx3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hyperlink" Target="https://www.youtube.com/watch?v=6ybd5rbQ5rU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o_free_lunch_in_search_and_optimiz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3" Type="http://schemas.openxmlformats.org/officeDocument/2006/relationships/hyperlink" Target="https://youtu.be/vIci3C4JkL0" TargetMode="External"/><Relationship Id="rId7" Type="http://schemas.openxmlformats.org/officeDocument/2006/relationships/hyperlink" Target="https://xkcd.com/1838/" TargetMode="External"/><Relationship Id="rId2" Type="http://schemas.openxmlformats.org/officeDocument/2006/relationships/hyperlink" Target="http://a.co/d/76UYvX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kcd.com/287/" TargetMode="External"/><Relationship Id="rId5" Type="http://schemas.openxmlformats.org/officeDocument/2006/relationships/hyperlink" Target="https://www.xkcd.com/399/" TargetMode="External"/><Relationship Id="rId4" Type="http://schemas.openxmlformats.org/officeDocument/2006/relationships/hyperlink" Target="https://tinyurl.com/y97ajsac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/home/welcome" TargetMode="External"/><Relationship Id="rId2" Type="http://schemas.openxmlformats.org/officeDocument/2006/relationships/hyperlink" Target="https://www.coursera.org/learn/discrete-optimization/home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BrandonRohrer" TargetMode="External"/><Relationship Id="rId7" Type="http://schemas.openxmlformats.org/officeDocument/2006/relationships/hyperlink" Target="https://youtu.be/W-aAjd8_bUc" TargetMode="External"/><Relationship Id="rId2" Type="http://schemas.openxmlformats.org/officeDocument/2006/relationships/hyperlink" Target="https://youtu.be/F6RiAN1A8n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SC5CX8drAtU" TargetMode="External"/><Relationship Id="rId5" Type="http://schemas.openxmlformats.org/officeDocument/2006/relationships/hyperlink" Target="https://youtu.be/YX40hbAHx3s" TargetMode="External"/><Relationship Id="rId4" Type="http://schemas.openxmlformats.org/officeDocument/2006/relationships/hyperlink" Target="https://www.youtube.com/channel/UCYO_jab_esuFRV4b17AJtAw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8.jpg"/><Relationship Id="rId5" Type="http://schemas.openxmlformats.org/officeDocument/2006/relationships/image" Target="../media/image208.jpg"/><Relationship Id="rId4" Type="http://schemas.openxmlformats.org/officeDocument/2006/relationships/image" Target="../media/image20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rowdai/can-you-make-swiss-trains-even-more-punctual-ec9aa73d6e35" TargetMode="External"/><Relationship Id="rId2" Type="http://schemas.openxmlformats.org/officeDocument/2006/relationships/hyperlink" Target="https://www.optaplanner.org/blog/2017/09/07/DoesAIIncludeConstraintSolve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ltithreaded.stitchfix.com/blog/2016/07/21/skynet-salesma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ingmachines.mit.edu/blog/unreasonable-reputation-neural-networks" TargetMode="External"/><Relationship Id="rId2" Type="http://schemas.openxmlformats.org/officeDocument/2006/relationships/hyperlink" Target="https://towardsdatascience.com/essential-math-for-data-science-why-and-how-e88271367fb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cientist.com/article/mg21328565.100-mario-is-hard-and-thats-mathematically-official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%7Edift6751/paper_potvin_nn_tsp.pdf" TargetMode="External"/><Relationship Id="rId2" Type="http://schemas.openxmlformats.org/officeDocument/2006/relationships/hyperlink" Target="http://akira.ruc.dk/%7Ekeld/research/LKH/LKH-1.3/DOC/LKH_REPOR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mlr.org/papers/volume7/MLOPT-intro06a/MLOPT-intro06a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2560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79">
                <a:moveTo>
                  <a:pt x="9720580" y="0"/>
                </a:moveTo>
                <a:lnTo>
                  <a:pt x="0" y="0"/>
                </a:lnTo>
                <a:lnTo>
                  <a:pt x="0" y="944879"/>
                </a:lnTo>
                <a:lnTo>
                  <a:pt x="9720580" y="944879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6708" y="2782929"/>
            <a:ext cx="76669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229" dirty="0">
                <a:solidFill>
                  <a:srgbClr val="FFFFFF"/>
                </a:solidFill>
                <a:latin typeface="Arial"/>
                <a:cs typeface="Arial"/>
              </a:rPr>
              <a:t>ChicagoKUG – Many Types of AI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09" y="4260448"/>
            <a:ext cx="2993391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1600" b="1" spc="160" dirty="0">
                <a:solidFill>
                  <a:srgbClr val="1B1B1B"/>
                </a:solidFill>
                <a:latin typeface="Arial"/>
                <a:cs typeface="Arial"/>
              </a:rPr>
              <a:t>Thomas</a:t>
            </a:r>
            <a:r>
              <a:rPr sz="1600" b="1" spc="35" dirty="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sz="1600" b="1" spc="160" dirty="0">
                <a:solidFill>
                  <a:srgbClr val="1B1B1B"/>
                </a:solidFill>
                <a:latin typeface="Arial"/>
                <a:cs typeface="Arial"/>
              </a:rPr>
              <a:t>Nield  </a:t>
            </a:r>
            <a:endParaRPr lang="en-US" sz="1600" b="1" spc="160" dirty="0">
              <a:solidFill>
                <a:srgbClr val="1B1B1B"/>
              </a:solidFill>
              <a:latin typeface="Arial"/>
              <a:cs typeface="Arial"/>
            </a:endParaRPr>
          </a:p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lang="en-US" sz="1600" b="1" spc="125" dirty="0">
                <a:solidFill>
                  <a:srgbClr val="1B1B1B"/>
                </a:solidFill>
                <a:latin typeface="Arial"/>
                <a:cs typeface="Arial"/>
              </a:rPr>
              <a:t>6/25/2019</a:t>
            </a:r>
            <a:endParaRPr sz="1600" b="1" spc="125" dirty="0">
              <a:solidFill>
                <a:srgbClr val="1B1B1B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223759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4280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4359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40479" y="1920599"/>
            <a:ext cx="2377440" cy="19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047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047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179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41520" y="2586079"/>
            <a:ext cx="97599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b="1" spc="245" dirty="0">
                <a:latin typeface="Arial"/>
                <a:cs typeface="Arial"/>
              </a:rPr>
              <a:t>66</a:t>
            </a:r>
            <a:r>
              <a:rPr sz="1800" b="1" spc="175" dirty="0">
                <a:latin typeface="Arial"/>
                <a:cs typeface="Arial"/>
              </a:rPr>
              <a:t>.</a:t>
            </a:r>
            <a:r>
              <a:rPr sz="1800" b="1" spc="245" dirty="0">
                <a:latin typeface="Arial"/>
                <a:cs typeface="Arial"/>
              </a:rPr>
              <a:t>66</a:t>
            </a:r>
            <a:r>
              <a:rPr sz="1800" b="1" spc="200" dirty="0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1520" y="1920599"/>
            <a:ext cx="237744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51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51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896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32560" y="2586079"/>
            <a:ext cx="97599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175" dirty="0">
                <a:latin typeface="Arial"/>
                <a:cs typeface="Arial"/>
              </a:rPr>
              <a:t>.</a:t>
            </a: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200" dirty="0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10</a:t>
            </a:fld>
            <a:endParaRPr spc="250" dirty="0"/>
          </a:p>
        </p:txBody>
      </p:sp>
      <p:sp>
        <p:nvSpPr>
          <p:cNvPr id="30" name="object 30"/>
          <p:cNvSpPr txBox="1"/>
          <p:nvPr/>
        </p:nvSpPr>
        <p:spPr>
          <a:xfrm>
            <a:off x="626109" y="4313280"/>
            <a:ext cx="77438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10" dirty="0">
                <a:latin typeface="Tahoma"/>
                <a:cs typeface="Tahoma"/>
              </a:rPr>
              <a:t>The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probability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of</a:t>
            </a:r>
            <a:r>
              <a:rPr sz="1800" spc="35" dirty="0">
                <a:latin typeface="Tahoma"/>
                <a:cs typeface="Tahoma"/>
              </a:rPr>
              <a:t> </a:t>
            </a:r>
            <a:r>
              <a:rPr sz="1800" b="1" spc="160" dirty="0">
                <a:solidFill>
                  <a:srgbClr val="0000FF"/>
                </a:solidFill>
                <a:latin typeface="Arial"/>
                <a:cs typeface="Arial"/>
              </a:rPr>
              <a:t>Door</a:t>
            </a:r>
            <a:r>
              <a:rPr sz="1800" b="1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2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800" b="1" spc="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110" dirty="0">
                <a:latin typeface="Tahoma"/>
                <a:cs typeface="Tahoma"/>
              </a:rPr>
              <a:t>is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b="1" spc="225" dirty="0">
                <a:solidFill>
                  <a:srgbClr val="0000FF"/>
                </a:solidFill>
                <a:latin typeface="Arial"/>
                <a:cs typeface="Arial"/>
              </a:rPr>
              <a:t>33.33%</a:t>
            </a:r>
            <a:r>
              <a:rPr sz="1800" b="1" spc="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120" dirty="0">
                <a:latin typeface="Tahoma"/>
                <a:cs typeface="Tahoma"/>
              </a:rPr>
              <a:t>while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b="1" spc="160" dirty="0">
                <a:solidFill>
                  <a:srgbClr val="FF3333"/>
                </a:solidFill>
                <a:latin typeface="Arial"/>
                <a:cs typeface="Arial"/>
              </a:rPr>
              <a:t>Door</a:t>
            </a:r>
            <a:r>
              <a:rPr sz="1800" b="1" spc="12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800" b="1" spc="250" dirty="0">
                <a:solidFill>
                  <a:srgbClr val="FF3333"/>
                </a:solidFill>
                <a:latin typeface="Arial"/>
                <a:cs typeface="Arial"/>
              </a:rPr>
              <a:t>2</a:t>
            </a:r>
            <a:r>
              <a:rPr sz="1800" b="1" spc="7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800" spc="105" dirty="0">
                <a:latin typeface="Tahoma"/>
                <a:cs typeface="Tahoma"/>
              </a:rPr>
              <a:t>is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now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b="1" spc="195" dirty="0">
                <a:solidFill>
                  <a:srgbClr val="FF3333"/>
                </a:solidFill>
                <a:latin typeface="Arial"/>
                <a:cs typeface="Arial"/>
              </a:rPr>
              <a:t>66.66%</a:t>
            </a:r>
            <a:r>
              <a:rPr sz="1800" spc="195" dirty="0">
                <a:latin typeface="Tahoma"/>
                <a:cs typeface="Tahoma"/>
              </a:rPr>
              <a:t>.  </a:t>
            </a:r>
            <a:r>
              <a:rPr sz="1800" spc="25" dirty="0">
                <a:latin typeface="Tahoma"/>
                <a:cs typeface="Tahoma"/>
              </a:rPr>
              <a:t>You </a:t>
            </a:r>
            <a:r>
              <a:rPr sz="1800" spc="125" dirty="0">
                <a:latin typeface="Tahoma"/>
                <a:cs typeface="Tahoma"/>
              </a:rPr>
              <a:t>should </a:t>
            </a:r>
            <a:r>
              <a:rPr sz="1800" spc="120" dirty="0">
                <a:latin typeface="Tahoma"/>
                <a:cs typeface="Tahoma"/>
              </a:rPr>
              <a:t>switch! </a:t>
            </a:r>
            <a:r>
              <a:rPr sz="1800" spc="130" dirty="0">
                <a:latin typeface="Tahoma"/>
                <a:cs typeface="Tahoma"/>
              </a:rPr>
              <a:t>But</a:t>
            </a:r>
            <a:r>
              <a:rPr sz="1800" spc="-24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why?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223759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4280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4359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22090" y="2103479"/>
            <a:ext cx="1703069" cy="170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57630" y="1570080"/>
            <a:ext cx="895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Tahoma"/>
                <a:cs typeface="Tahoma"/>
              </a:rPr>
              <a:t>33.33%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42530" y="1609348"/>
            <a:ext cx="86995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150" dirty="0">
                <a:latin typeface="Tahoma"/>
                <a:cs typeface="Tahoma"/>
              </a:rPr>
              <a:t>33</a:t>
            </a:r>
            <a:r>
              <a:rPr sz="1800" spc="30" dirty="0">
                <a:latin typeface="Tahoma"/>
                <a:cs typeface="Tahoma"/>
              </a:rPr>
              <a:t>.</a:t>
            </a:r>
            <a:r>
              <a:rPr sz="1800" spc="150" dirty="0">
                <a:latin typeface="Tahoma"/>
                <a:cs typeface="Tahoma"/>
              </a:rPr>
              <a:t>33</a:t>
            </a:r>
            <a:r>
              <a:rPr sz="1800" spc="-50" dirty="0">
                <a:latin typeface="Tahoma"/>
                <a:cs typeface="Tahoma"/>
              </a:rPr>
              <a:t>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0870" y="1570080"/>
            <a:ext cx="895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Tahoma"/>
                <a:cs typeface="Tahoma"/>
              </a:rPr>
              <a:t>66.66%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83680" y="1463400"/>
            <a:ext cx="2651760" cy="2651760"/>
          </a:xfrm>
          <a:custGeom>
            <a:avLst/>
            <a:gdLst/>
            <a:ahLst/>
            <a:cxnLst/>
            <a:rect l="l" t="t" r="r" b="b"/>
            <a:pathLst>
              <a:path w="2651759" h="2651760">
                <a:moveTo>
                  <a:pt x="2651760" y="0"/>
                </a:moveTo>
                <a:lnTo>
                  <a:pt x="0" y="0"/>
                </a:lnTo>
                <a:lnTo>
                  <a:pt x="0" y="2651760"/>
                </a:lnTo>
                <a:lnTo>
                  <a:pt x="2651760" y="2651760"/>
                </a:lnTo>
                <a:lnTo>
                  <a:pt x="265176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11</a:t>
            </a:fld>
            <a:endParaRPr spc="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9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b="1" spc="270" dirty="0">
                <a:solidFill>
                  <a:srgbClr val="FFFFFF"/>
                </a:solidFill>
                <a:latin typeface="Arial"/>
                <a:cs typeface="Arial"/>
              </a:rPr>
              <a:t>Monty </a:t>
            </a:r>
            <a:r>
              <a:rPr sz="2400" b="1" spc="215" dirty="0">
                <a:solidFill>
                  <a:srgbClr val="FFFFFF"/>
                </a:solidFill>
                <a:latin typeface="Arial"/>
                <a:cs typeface="Arial"/>
              </a:rPr>
              <a:t>Hall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29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383222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35" dirty="0">
                <a:latin typeface="Tahoma"/>
                <a:cs typeface="Tahoma"/>
              </a:rPr>
              <a:t>According </a:t>
            </a:r>
            <a:r>
              <a:rPr sz="1950" spc="120" dirty="0">
                <a:latin typeface="Tahoma"/>
                <a:cs typeface="Tahoma"/>
              </a:rPr>
              <a:t>to </a:t>
            </a:r>
            <a:r>
              <a:rPr sz="1950" spc="165" dirty="0">
                <a:latin typeface="Tahoma"/>
                <a:cs typeface="Tahoma"/>
              </a:rPr>
              <a:t>Bayes</a:t>
            </a:r>
            <a:r>
              <a:rPr sz="1950" spc="-240" dirty="0">
                <a:latin typeface="Tahoma"/>
                <a:cs typeface="Tahoma"/>
              </a:rPr>
              <a:t> </a:t>
            </a:r>
            <a:r>
              <a:rPr sz="1950" spc="105" dirty="0">
                <a:latin typeface="Tahoma"/>
                <a:cs typeface="Tahoma"/>
              </a:rPr>
              <a:t>Theorem...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6659" y="1338683"/>
            <a:ext cx="4655069" cy="110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035" y="2041504"/>
            <a:ext cx="2524230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966" y="2880810"/>
            <a:ext cx="4764608" cy="1297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3129" y="3749399"/>
            <a:ext cx="410209" cy="274320"/>
          </a:xfrm>
          <a:custGeom>
            <a:avLst/>
            <a:gdLst/>
            <a:ahLst/>
            <a:cxnLst/>
            <a:rect l="l" t="t" r="r" b="b"/>
            <a:pathLst>
              <a:path w="410210" h="274320">
                <a:moveTo>
                  <a:pt x="45720" y="0"/>
                </a:moveTo>
                <a:lnTo>
                  <a:pt x="28932" y="3929"/>
                </a:lnTo>
                <a:lnTo>
                  <a:pt x="14287" y="14287"/>
                </a:lnTo>
                <a:lnTo>
                  <a:pt x="3929" y="28932"/>
                </a:lnTo>
                <a:lnTo>
                  <a:pt x="0" y="45719"/>
                </a:lnTo>
                <a:lnTo>
                  <a:pt x="0" y="228600"/>
                </a:lnTo>
                <a:lnTo>
                  <a:pt x="3929" y="245387"/>
                </a:lnTo>
                <a:lnTo>
                  <a:pt x="14287" y="260032"/>
                </a:lnTo>
                <a:lnTo>
                  <a:pt x="28932" y="270390"/>
                </a:lnTo>
                <a:lnTo>
                  <a:pt x="45720" y="274319"/>
                </a:lnTo>
                <a:lnTo>
                  <a:pt x="364490" y="274319"/>
                </a:lnTo>
                <a:lnTo>
                  <a:pt x="381277" y="270390"/>
                </a:lnTo>
                <a:lnTo>
                  <a:pt x="395922" y="260032"/>
                </a:lnTo>
                <a:lnTo>
                  <a:pt x="406280" y="245387"/>
                </a:lnTo>
                <a:lnTo>
                  <a:pt x="410210" y="228600"/>
                </a:lnTo>
                <a:lnTo>
                  <a:pt x="410210" y="45719"/>
                </a:lnTo>
                <a:lnTo>
                  <a:pt x="406280" y="28932"/>
                </a:lnTo>
                <a:lnTo>
                  <a:pt x="395922" y="14287"/>
                </a:lnTo>
                <a:lnTo>
                  <a:pt x="381277" y="3929"/>
                </a:lnTo>
                <a:lnTo>
                  <a:pt x="364490" y="0"/>
                </a:lnTo>
                <a:lnTo>
                  <a:pt x="45720" y="0"/>
                </a:lnTo>
                <a:close/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3129" y="37493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33340" y="4023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12</a:t>
            </a:fld>
            <a:endParaRPr spc="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2B018F-E98E-4A5F-BF7E-CCCAAF7ADEF3}"/>
              </a:ext>
            </a:extLst>
          </p:cNvPr>
          <p:cNvSpPr/>
          <p:nvPr/>
        </p:nvSpPr>
        <p:spPr>
          <a:xfrm>
            <a:off x="0" y="1920875"/>
            <a:ext cx="100838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134979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80">
                <a:moveTo>
                  <a:pt x="9720580" y="0"/>
                </a:moveTo>
                <a:lnTo>
                  <a:pt x="0" y="0"/>
                </a:lnTo>
                <a:lnTo>
                  <a:pt x="0" y="944880"/>
                </a:lnTo>
                <a:lnTo>
                  <a:pt x="9720580" y="944880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60309" y="5129889"/>
            <a:ext cx="2519680" cy="405130"/>
          </a:xfrm>
          <a:custGeom>
            <a:avLst/>
            <a:gdLst/>
            <a:ahLst/>
            <a:cxnLst/>
            <a:rect l="l" t="t" r="r" b="b"/>
            <a:pathLst>
              <a:path w="2519679" h="405129">
                <a:moveTo>
                  <a:pt x="2519680" y="0"/>
                </a:moveTo>
                <a:lnTo>
                  <a:pt x="0" y="0"/>
                </a:lnTo>
                <a:lnTo>
                  <a:pt x="0" y="405130"/>
                </a:lnTo>
                <a:lnTo>
                  <a:pt x="2519680" y="405130"/>
                </a:lnTo>
                <a:lnTo>
                  <a:pt x="25196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430" y="5129889"/>
            <a:ext cx="6479540" cy="405130"/>
          </a:xfrm>
          <a:custGeom>
            <a:avLst/>
            <a:gdLst/>
            <a:ahLst/>
            <a:cxnLst/>
            <a:rect l="l" t="t" r="r" b="b"/>
            <a:pathLst>
              <a:path w="6479540" h="405129">
                <a:moveTo>
                  <a:pt x="6479540" y="0"/>
                </a:moveTo>
                <a:lnTo>
                  <a:pt x="0" y="0"/>
                </a:lnTo>
                <a:lnTo>
                  <a:pt x="0" y="405130"/>
                </a:lnTo>
                <a:lnTo>
                  <a:pt x="6479540" y="405130"/>
                </a:lnTo>
                <a:lnTo>
                  <a:pt x="6479540" y="0"/>
                </a:lnTo>
                <a:close/>
              </a:path>
            </a:pathLst>
          </a:custGeom>
          <a:solidFill>
            <a:srgbClr val="BCC2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339" y="5129889"/>
            <a:ext cx="539750" cy="405130"/>
          </a:xfrm>
          <a:custGeom>
            <a:avLst/>
            <a:gdLst/>
            <a:ahLst/>
            <a:cxnLst/>
            <a:rect l="l" t="t" r="r" b="b"/>
            <a:pathLst>
              <a:path w="539750" h="405129">
                <a:moveTo>
                  <a:pt x="539750" y="0"/>
                </a:moveTo>
                <a:lnTo>
                  <a:pt x="0" y="0"/>
                </a:lnTo>
                <a:lnTo>
                  <a:pt x="0" y="405130"/>
                </a:lnTo>
                <a:lnTo>
                  <a:pt x="539750" y="405130"/>
                </a:lnTo>
                <a:lnTo>
                  <a:pt x="53975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7" name="object 7"/>
          <p:cNvSpPr/>
          <p:nvPr/>
        </p:nvSpPr>
        <p:spPr>
          <a:xfrm>
            <a:off x="1155700" y="1466703"/>
            <a:ext cx="7772252" cy="2973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13</a:t>
            </a:fld>
            <a:endParaRPr spc="2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9434"/>
            <a:ext cx="617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5" dirty="0"/>
              <a:t>The </a:t>
            </a:r>
            <a:r>
              <a:rPr spc="325" dirty="0"/>
              <a:t>Monty </a:t>
            </a:r>
            <a:r>
              <a:rPr spc="229" dirty="0"/>
              <a:t>Hall</a:t>
            </a:r>
            <a:r>
              <a:rPr spc="-254" dirty="0"/>
              <a:t> </a:t>
            </a:r>
            <a:r>
              <a:rPr spc="270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191769" y="1815464"/>
            <a:ext cx="547370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77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49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77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0409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079" y="1815464"/>
            <a:ext cx="548640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689" y="21812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7080" y="18700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039" y="1815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4267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708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708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719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3659" y="1815464"/>
            <a:ext cx="54864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8269" y="21812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3660" y="18700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3350" y="1815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4267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366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4366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230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969" y="1815464"/>
            <a:ext cx="54864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3579" y="218122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19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8970" y="18700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81200" y="1815464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4254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897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897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6761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7079" y="2211705"/>
            <a:ext cx="548640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1689" y="25774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7080" y="22675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708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708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5719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769" y="2211705"/>
            <a:ext cx="547370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6379" y="257746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1770" y="226123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177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49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77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0409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43659" y="2211705"/>
            <a:ext cx="548640" cy="365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8269" y="25774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43660" y="22675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4366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4366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9230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18969" y="2211705"/>
            <a:ext cx="548640" cy="365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73579" y="257746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18970" y="22675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897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897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6761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2881" y="2605406"/>
            <a:ext cx="547369" cy="3657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748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2879" y="266128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2879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879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1519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8190" y="2605406"/>
            <a:ext cx="548640" cy="365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279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06830" y="2663825"/>
            <a:ext cx="0" cy="249554"/>
          </a:xfrm>
          <a:custGeom>
            <a:avLst/>
            <a:gdLst/>
            <a:ahLst/>
            <a:cxnLst/>
            <a:rect l="l" t="t" r="r" b="b"/>
            <a:pathLst>
              <a:path h="249555">
                <a:moveTo>
                  <a:pt x="0" y="24955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190" y="266128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190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8190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6830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34770" y="2605406"/>
            <a:ext cx="547369" cy="3657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89379" y="297116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34769" y="266128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34769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34769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83410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10081" y="2605406"/>
            <a:ext cx="548639" cy="365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6468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58720" y="26612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10079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079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58720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8190" y="3001645"/>
            <a:ext cx="548640" cy="365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279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06830" y="3060065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24891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0261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8190" y="30575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8190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8190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06830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2881" y="3001645"/>
            <a:ext cx="547369" cy="3657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748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34316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2879" y="30575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2879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2879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31519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34770" y="3001645"/>
            <a:ext cx="547369" cy="3657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89379" y="336740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86841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4769" y="30575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34769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34769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83410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0080" y="3001645"/>
            <a:ext cx="548640" cy="3657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6468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58720" y="30575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62151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10079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0079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458720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498089" y="1798954"/>
            <a:ext cx="547370" cy="3657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5777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98089" y="184848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98089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498089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46729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073401" y="1798954"/>
            <a:ext cx="548639" cy="3657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22040" y="185991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3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3435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73400" y="18548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07340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07340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22040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49979" y="1798954"/>
            <a:ext cx="547370" cy="3657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70966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49979" y="185483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649979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49979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198620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25290" y="1798954"/>
            <a:ext cx="548639" cy="3657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773929" y="185166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28624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225290" y="18548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22529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22529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73929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73401" y="2195195"/>
            <a:ext cx="548639" cy="3657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12800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22040" y="225615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3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073400" y="22510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07340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799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07340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622040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98089" y="2195195"/>
            <a:ext cx="547370" cy="3657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55269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98089" y="224472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98089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060" y="327183"/>
                </a:lnTo>
                <a:lnTo>
                  <a:pt x="18573" y="346709"/>
                </a:lnTo>
                <a:lnTo>
                  <a:pt x="38040" y="360521"/>
                </a:lnTo>
                <a:lnTo>
                  <a:pt x="60960" y="365759"/>
                </a:lnTo>
                <a:lnTo>
                  <a:pt x="486410" y="365759"/>
                </a:lnTo>
                <a:lnTo>
                  <a:pt x="509527" y="360521"/>
                </a:lnTo>
                <a:lnTo>
                  <a:pt x="529431" y="346709"/>
                </a:lnTo>
                <a:lnTo>
                  <a:pt x="54338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98089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046729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49979" y="2195195"/>
            <a:ext cx="547370" cy="3657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70458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649979" y="22510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49979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649979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198620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25290" y="2195195"/>
            <a:ext cx="548639" cy="3657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7989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73929" y="224790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26034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225290" y="22510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22529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799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2529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73929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489201" y="2588895"/>
            <a:ext cx="547369" cy="3657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4253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489200" y="263842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48920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59689" y="0"/>
                </a:moveTo>
                <a:lnTo>
                  <a:pt x="37504" y="5238"/>
                </a:lnTo>
                <a:lnTo>
                  <a:pt x="18414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4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10" y="365760"/>
                </a:lnTo>
                <a:lnTo>
                  <a:pt x="508992" y="360521"/>
                </a:lnTo>
                <a:lnTo>
                  <a:pt x="528955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5" y="19050"/>
                </a:lnTo>
                <a:lnTo>
                  <a:pt x="508992" y="5238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48920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037839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064511" y="2588895"/>
            <a:ext cx="548639" cy="3657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11911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064510" y="26447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06451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6451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61315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641089" y="2588895"/>
            <a:ext cx="547370" cy="3657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69569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641090" y="263842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64109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64109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89729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216401" y="2588895"/>
            <a:ext cx="548639" cy="3657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27100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765040" y="264985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3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216400" y="26447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21640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21640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6504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064511" y="2985135"/>
            <a:ext cx="548639" cy="3657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1911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064510" y="304101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06451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06451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1315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89201" y="2985135"/>
            <a:ext cx="547369" cy="36575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54253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489200" y="303466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48920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59689" y="0"/>
                </a:moveTo>
                <a:lnTo>
                  <a:pt x="37504" y="5060"/>
                </a:lnTo>
                <a:lnTo>
                  <a:pt x="18414" y="18573"/>
                </a:lnTo>
                <a:lnTo>
                  <a:pt x="5040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040" y="326647"/>
                </a:lnTo>
                <a:lnTo>
                  <a:pt x="18414" y="346551"/>
                </a:lnTo>
                <a:lnTo>
                  <a:pt x="37504" y="360501"/>
                </a:lnTo>
                <a:lnTo>
                  <a:pt x="59689" y="365759"/>
                </a:lnTo>
                <a:lnTo>
                  <a:pt x="486410" y="365759"/>
                </a:lnTo>
                <a:lnTo>
                  <a:pt x="508992" y="360501"/>
                </a:lnTo>
                <a:lnTo>
                  <a:pt x="528955" y="346551"/>
                </a:lnTo>
                <a:lnTo>
                  <a:pt x="543202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202" y="38040"/>
                </a:lnTo>
                <a:lnTo>
                  <a:pt x="528955" y="18573"/>
                </a:lnTo>
                <a:lnTo>
                  <a:pt x="508992" y="5060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48920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037839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641089" y="2985134"/>
            <a:ext cx="547370" cy="3657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9569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641090" y="303466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64109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060"/>
                </a:lnTo>
                <a:lnTo>
                  <a:pt x="18573" y="18573"/>
                </a:lnTo>
                <a:lnTo>
                  <a:pt x="5060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060" y="326647"/>
                </a:lnTo>
                <a:lnTo>
                  <a:pt x="18573" y="346551"/>
                </a:lnTo>
                <a:lnTo>
                  <a:pt x="38040" y="360501"/>
                </a:lnTo>
                <a:lnTo>
                  <a:pt x="60960" y="365759"/>
                </a:lnTo>
                <a:lnTo>
                  <a:pt x="486410" y="365759"/>
                </a:lnTo>
                <a:lnTo>
                  <a:pt x="509527" y="360501"/>
                </a:lnTo>
                <a:lnTo>
                  <a:pt x="529431" y="346551"/>
                </a:lnTo>
                <a:lnTo>
                  <a:pt x="54338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381" y="38040"/>
                </a:lnTo>
                <a:lnTo>
                  <a:pt x="529431" y="18573"/>
                </a:lnTo>
                <a:lnTo>
                  <a:pt x="509527" y="5060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64109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89729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16401" y="2985135"/>
            <a:ext cx="548639" cy="36575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765040" y="304609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3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27100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216400" y="304101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1640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21640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6504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818379" y="1815464"/>
            <a:ext cx="548640" cy="3657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72990" y="21812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367020" y="18700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2565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879340" y="1815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18379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18379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36702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394961" y="1815464"/>
            <a:ext cx="548639" cy="3657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49570" y="21812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943600" y="18700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2565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454650" y="1815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394959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394959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94360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971539" y="1815464"/>
            <a:ext cx="547370" cy="36576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24879" y="218122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971540" y="186499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032500" y="1815464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4254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97154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4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10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97154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52018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546850" y="1815464"/>
            <a:ext cx="548640" cy="3657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01459" y="21812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095490" y="187642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546850" y="18700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3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606540" y="1815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1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546850" y="181546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546850" y="1815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095490" y="21812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394961" y="2211705"/>
            <a:ext cx="548639" cy="3657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49570" y="25774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943600" y="22675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394959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394959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4360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818379" y="2211705"/>
            <a:ext cx="548640" cy="36576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872989" y="25774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67020" y="22675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818379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818379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6702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971539" y="2211705"/>
            <a:ext cx="547370" cy="36576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024879" y="257746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971540" y="226123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97154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4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10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97154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52018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546850" y="2211705"/>
            <a:ext cx="548640" cy="3657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601459" y="25774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095490" y="227266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546850" y="226758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546850" y="22117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546850" y="2211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095490" y="25774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809490" y="2605406"/>
            <a:ext cx="548639" cy="36575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86409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58129" y="265811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809490" y="26612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809490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809490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58129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86071" y="2605406"/>
            <a:ext cx="547369" cy="36575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440679" y="297116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386070" y="26612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86070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86070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934709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961379" y="2605406"/>
            <a:ext cx="548640" cy="3657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01598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510019" y="26612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961379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961379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510019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537959" y="2605406"/>
            <a:ext cx="548640" cy="36575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592569" y="297116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086600" y="266128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537959" y="266128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8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537959" y="260540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537959" y="2605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86600" y="29711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86071" y="3001645"/>
            <a:ext cx="547369" cy="36576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440679" y="336740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438141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386070" y="30575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86070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86070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934709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809490" y="3001645"/>
            <a:ext cx="548639" cy="3657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86409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358129" y="305435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861560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809490" y="30575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809490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809490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58129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961379" y="3001645"/>
            <a:ext cx="548640" cy="36576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01598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510019" y="30575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13451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961379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961379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510019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537959" y="3001645"/>
            <a:ext cx="548640" cy="36576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592569" y="33674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086600" y="30575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589396" y="30016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537959" y="30575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8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537959" y="30016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537959" y="3001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086600" y="33674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124700" y="1798954"/>
            <a:ext cx="548640" cy="36576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673340" y="18548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18565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124700" y="18548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12470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12470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673340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701279" y="1798954"/>
            <a:ext cx="547370" cy="36576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760968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701280" y="185483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70128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70128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249919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276590" y="1798954"/>
            <a:ext cx="548640" cy="3657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825230" y="185166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33754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276590" y="18548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27659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27659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825230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853170" y="1798954"/>
            <a:ext cx="547370" cy="36576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912859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853169" y="1854836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67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853169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853169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9401809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701279" y="2195195"/>
            <a:ext cx="547370" cy="3657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75588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701280" y="2251073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3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70128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70128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249919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124700" y="2195195"/>
            <a:ext cx="548640" cy="36576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17930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673340" y="22510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124700" y="22510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12470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12470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673340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276590" y="2195195"/>
            <a:ext cx="548640" cy="36576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33119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825230" y="224790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26034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276590" y="22510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27659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799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27659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825230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53170" y="2195195"/>
            <a:ext cx="547370" cy="36576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907780" y="256095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853169" y="2251076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7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853169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799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53169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401809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115809" y="2588895"/>
            <a:ext cx="548640" cy="36576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7041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664450" y="264985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1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115809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115809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66445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692391" y="2588895"/>
            <a:ext cx="547369" cy="36576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74699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692390" y="263842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69239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69239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24103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267700" y="2588895"/>
            <a:ext cx="548640" cy="3657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32230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816340" y="26447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267700" y="26447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26770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26770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81634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844279" y="2588895"/>
            <a:ext cx="547370" cy="36576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89888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844280" y="2644773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3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84428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84428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392919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692391" y="2985134"/>
            <a:ext cx="547369" cy="3657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74699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692390" y="303466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69239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69239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24103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115809" y="2985135"/>
            <a:ext cx="548640" cy="36575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664450" y="304609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1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17041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115809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115809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66445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267700" y="2985135"/>
            <a:ext cx="548640" cy="36575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816340" y="304101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32230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267700" y="304101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26770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26770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81634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844279" y="2985134"/>
            <a:ext cx="547370" cy="36576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89888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844280" y="3041013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3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4428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84428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392919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91769" y="3386454"/>
            <a:ext cx="547370" cy="36576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246379" y="375221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191770" y="343598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19177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49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9177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740409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67079" y="3386455"/>
            <a:ext cx="548640" cy="36575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21689" y="375221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6708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76708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6708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315719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343659" y="3386454"/>
            <a:ext cx="548640" cy="36576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398269" y="375221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34366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34366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34366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89230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918969" y="3386455"/>
            <a:ext cx="548640" cy="36575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973579" y="375221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91897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91897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91897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46761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767079" y="3782695"/>
            <a:ext cx="548640" cy="36576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21689" y="37826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76708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6708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90" y="18414"/>
                </a:lnTo>
                <a:lnTo>
                  <a:pt x="510063" y="504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76708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315719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91769" y="3782695"/>
            <a:ext cx="547370" cy="36576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246379" y="37826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4394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91770" y="383222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9177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49" y="346074"/>
                </a:lnTo>
                <a:lnTo>
                  <a:pt x="38576" y="360322"/>
                </a:lnTo>
                <a:lnTo>
                  <a:pt x="60959" y="365759"/>
                </a:lnTo>
                <a:lnTo>
                  <a:pt x="487680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90" y="18414"/>
                </a:lnTo>
                <a:lnTo>
                  <a:pt x="510063" y="5040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9177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740409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343659" y="3782695"/>
            <a:ext cx="548640" cy="36576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398269" y="37826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34366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34366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90" y="18414"/>
                </a:lnTo>
                <a:lnTo>
                  <a:pt x="510063" y="504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34366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89230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918969" y="3782695"/>
            <a:ext cx="548640" cy="36576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973579" y="37826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4394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91897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91897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90" y="18414"/>
                </a:lnTo>
                <a:lnTo>
                  <a:pt x="510063" y="504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91897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46761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82881" y="4176395"/>
            <a:ext cx="547369" cy="36576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237489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82879" y="42322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82879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82879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731519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758190" y="4176395"/>
            <a:ext cx="548640" cy="36576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306830" y="4234815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24891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12799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758190" y="42322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758190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58190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306830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334770" y="4176395"/>
            <a:ext cx="547369" cy="36576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389379" y="41763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4394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334769" y="42322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334769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334769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883410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910081" y="4176395"/>
            <a:ext cx="548639" cy="36576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2458720" y="42322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964689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910079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910079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2458720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58190" y="4572635"/>
            <a:ext cx="548640" cy="36575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12799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306830" y="4629785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25018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58190" y="46259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758190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758190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306830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82881" y="4572635"/>
            <a:ext cx="547369" cy="36575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237489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82879" y="46259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3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82879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82879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31519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334770" y="4572635"/>
            <a:ext cx="547369" cy="36575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389379" y="49383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334769" y="46259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3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334769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334769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883410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910081" y="4572635"/>
            <a:ext cx="548639" cy="36575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964689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2458720" y="46259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2565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910079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910079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2458720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2498089" y="3369945"/>
            <a:ext cx="547370" cy="36576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255269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2549525" y="3369945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44449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2498089" y="341947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2498089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060"/>
                </a:lnTo>
                <a:lnTo>
                  <a:pt x="18573" y="18573"/>
                </a:lnTo>
                <a:lnTo>
                  <a:pt x="5060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060" y="326647"/>
                </a:lnTo>
                <a:lnTo>
                  <a:pt x="18573" y="346551"/>
                </a:lnTo>
                <a:lnTo>
                  <a:pt x="38040" y="360501"/>
                </a:lnTo>
                <a:lnTo>
                  <a:pt x="60960" y="365759"/>
                </a:lnTo>
                <a:lnTo>
                  <a:pt x="486410" y="365759"/>
                </a:lnTo>
                <a:lnTo>
                  <a:pt x="509527" y="360501"/>
                </a:lnTo>
                <a:lnTo>
                  <a:pt x="529431" y="346551"/>
                </a:lnTo>
                <a:lnTo>
                  <a:pt x="54338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381" y="38040"/>
                </a:lnTo>
                <a:lnTo>
                  <a:pt x="529431" y="18573"/>
                </a:lnTo>
                <a:lnTo>
                  <a:pt x="509527" y="5060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2498089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046729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073401" y="3369945"/>
            <a:ext cx="548639" cy="36576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312800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622040" y="3430904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24256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126105" y="336994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44322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3073400" y="34258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307340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07340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3622040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3649979" y="3369945"/>
            <a:ext cx="547370" cy="36576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70458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3701416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3649979" y="34258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3649979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3649979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198620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225290" y="3369945"/>
            <a:ext cx="548639" cy="36576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27989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773929" y="342265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277360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4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225290" y="34258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22529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22529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773929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073401" y="3766185"/>
            <a:ext cx="548639" cy="3644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622040" y="3825875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24510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073400" y="38207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07340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307340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3622040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2498089" y="3766184"/>
            <a:ext cx="547370" cy="36449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2498089" y="381571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2498089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2498089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3046729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3649979" y="3766184"/>
            <a:ext cx="547370" cy="36449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649979" y="38207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649979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3649979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198620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225290" y="3766184"/>
            <a:ext cx="548639" cy="3644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773929" y="3818256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225290" y="382079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22529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22529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773929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2489201" y="4159884"/>
            <a:ext cx="547369" cy="36449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2489200" y="420941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248920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59689" y="0"/>
                </a:moveTo>
                <a:lnTo>
                  <a:pt x="37504" y="5060"/>
                </a:lnTo>
                <a:lnTo>
                  <a:pt x="18414" y="18573"/>
                </a:lnTo>
                <a:lnTo>
                  <a:pt x="5040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040" y="326647"/>
                </a:lnTo>
                <a:lnTo>
                  <a:pt x="18414" y="346551"/>
                </a:lnTo>
                <a:lnTo>
                  <a:pt x="37504" y="360501"/>
                </a:lnTo>
                <a:lnTo>
                  <a:pt x="59689" y="365759"/>
                </a:lnTo>
                <a:lnTo>
                  <a:pt x="486410" y="365759"/>
                </a:lnTo>
                <a:lnTo>
                  <a:pt x="508992" y="360501"/>
                </a:lnTo>
                <a:lnTo>
                  <a:pt x="528955" y="346551"/>
                </a:lnTo>
                <a:lnTo>
                  <a:pt x="543202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202" y="38040"/>
                </a:lnTo>
                <a:lnTo>
                  <a:pt x="528955" y="18573"/>
                </a:lnTo>
                <a:lnTo>
                  <a:pt x="508992" y="5060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248920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3037839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3064511" y="4159884"/>
            <a:ext cx="548639" cy="36449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064510" y="421449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06451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06451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61315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3641089" y="4159884"/>
            <a:ext cx="547370" cy="3644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3641090" y="420941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364109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060"/>
                </a:lnTo>
                <a:lnTo>
                  <a:pt x="18573" y="18573"/>
                </a:lnTo>
                <a:lnTo>
                  <a:pt x="5060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060" y="326647"/>
                </a:lnTo>
                <a:lnTo>
                  <a:pt x="18573" y="346551"/>
                </a:lnTo>
                <a:lnTo>
                  <a:pt x="38040" y="360501"/>
                </a:lnTo>
                <a:lnTo>
                  <a:pt x="60960" y="365759"/>
                </a:lnTo>
                <a:lnTo>
                  <a:pt x="486410" y="365759"/>
                </a:lnTo>
                <a:lnTo>
                  <a:pt x="509527" y="360501"/>
                </a:lnTo>
                <a:lnTo>
                  <a:pt x="529431" y="346551"/>
                </a:lnTo>
                <a:lnTo>
                  <a:pt x="54338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381" y="38040"/>
                </a:lnTo>
                <a:lnTo>
                  <a:pt x="529431" y="18573"/>
                </a:lnTo>
                <a:lnTo>
                  <a:pt x="509527" y="5060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364109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189729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4216401" y="4159884"/>
            <a:ext cx="548639" cy="3644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4765040" y="4219575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24510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216400" y="42144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21640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21640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76504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3064511" y="4556126"/>
            <a:ext cx="548639" cy="36575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311911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3064510" y="46107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306451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306451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361315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2489201" y="4556126"/>
            <a:ext cx="547369" cy="36575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254253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2489200" y="460565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248920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59689" y="0"/>
                </a:moveTo>
                <a:lnTo>
                  <a:pt x="37504" y="5238"/>
                </a:lnTo>
                <a:lnTo>
                  <a:pt x="18414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4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10" y="365760"/>
                </a:lnTo>
                <a:lnTo>
                  <a:pt x="508992" y="360521"/>
                </a:lnTo>
                <a:lnTo>
                  <a:pt x="528955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5" y="19050"/>
                </a:lnTo>
                <a:lnTo>
                  <a:pt x="508992" y="5238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248920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3037839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3641089" y="4556126"/>
            <a:ext cx="547370" cy="36575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369569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3641090" y="460565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364109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364109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189729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216401" y="4556126"/>
            <a:ext cx="548639" cy="365759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27100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765040" y="461708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3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216400" y="46107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21640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21640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76504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818379" y="3386455"/>
            <a:ext cx="548640" cy="36575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872990" y="375221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536702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818379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818379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36702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394961" y="3386455"/>
            <a:ext cx="548639" cy="36575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5449570" y="375221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94360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394959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94959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594360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5971539" y="3386454"/>
            <a:ext cx="547370" cy="36576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6024879" y="375221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5971540" y="343598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597154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4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10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597154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652018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6546850" y="3386455"/>
            <a:ext cx="548640" cy="36575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6601459" y="375221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7095490" y="344741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6546850" y="34423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546850" y="33864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546850" y="3386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7095490" y="37522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5394961" y="3782695"/>
            <a:ext cx="548639" cy="36576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594360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5449570" y="37826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5394959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322"/>
                </a:lnTo>
                <a:lnTo>
                  <a:pt x="529589" y="346074"/>
                </a:lnTo>
                <a:lnTo>
                  <a:pt x="543401" y="326112"/>
                </a:lnTo>
                <a:lnTo>
                  <a:pt x="548639" y="303529"/>
                </a:lnTo>
                <a:lnTo>
                  <a:pt x="548639" y="59689"/>
                </a:lnTo>
                <a:lnTo>
                  <a:pt x="543401" y="37504"/>
                </a:lnTo>
                <a:lnTo>
                  <a:pt x="529589" y="18414"/>
                </a:lnTo>
                <a:lnTo>
                  <a:pt x="510063" y="504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5394959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594360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818379" y="3782695"/>
            <a:ext cx="548640" cy="36576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36702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872990" y="37826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818379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89" y="18414"/>
                </a:lnTo>
                <a:lnTo>
                  <a:pt x="510063" y="504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818379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36702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5971539" y="3782695"/>
            <a:ext cx="547370" cy="36576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6024879" y="37826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4394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5971540" y="383222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597154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040"/>
                </a:lnTo>
                <a:lnTo>
                  <a:pt x="18414" y="18414"/>
                </a:lnTo>
                <a:lnTo>
                  <a:pt x="5040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040" y="326112"/>
                </a:lnTo>
                <a:lnTo>
                  <a:pt x="18415" y="346074"/>
                </a:lnTo>
                <a:lnTo>
                  <a:pt x="37504" y="360322"/>
                </a:lnTo>
                <a:lnTo>
                  <a:pt x="59689" y="365759"/>
                </a:lnTo>
                <a:lnTo>
                  <a:pt x="486410" y="365759"/>
                </a:lnTo>
                <a:lnTo>
                  <a:pt x="508992" y="360322"/>
                </a:lnTo>
                <a:lnTo>
                  <a:pt x="528954" y="346074"/>
                </a:lnTo>
                <a:lnTo>
                  <a:pt x="543202" y="326112"/>
                </a:lnTo>
                <a:lnTo>
                  <a:pt x="548639" y="303529"/>
                </a:lnTo>
                <a:lnTo>
                  <a:pt x="548639" y="59689"/>
                </a:lnTo>
                <a:lnTo>
                  <a:pt x="543202" y="37504"/>
                </a:lnTo>
                <a:lnTo>
                  <a:pt x="528954" y="18414"/>
                </a:lnTo>
                <a:lnTo>
                  <a:pt x="508992" y="5040"/>
                </a:lnTo>
                <a:lnTo>
                  <a:pt x="48641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597154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52018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546850" y="3782695"/>
            <a:ext cx="548640" cy="36576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7095490" y="384365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601459" y="37826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6546850" y="383730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6546850" y="37826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40"/>
                </a:lnTo>
                <a:lnTo>
                  <a:pt x="19050" y="18414"/>
                </a:lnTo>
                <a:lnTo>
                  <a:pt x="5238" y="37504"/>
                </a:lnTo>
                <a:lnTo>
                  <a:pt x="0" y="59689"/>
                </a:lnTo>
                <a:lnTo>
                  <a:pt x="0" y="303529"/>
                </a:lnTo>
                <a:lnTo>
                  <a:pt x="5238" y="326112"/>
                </a:lnTo>
                <a:lnTo>
                  <a:pt x="19050" y="346074"/>
                </a:lnTo>
                <a:lnTo>
                  <a:pt x="38576" y="360322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322"/>
                </a:lnTo>
                <a:lnTo>
                  <a:pt x="529590" y="346074"/>
                </a:lnTo>
                <a:lnTo>
                  <a:pt x="543401" y="326112"/>
                </a:lnTo>
                <a:lnTo>
                  <a:pt x="548640" y="303529"/>
                </a:lnTo>
                <a:lnTo>
                  <a:pt x="548640" y="59689"/>
                </a:lnTo>
                <a:lnTo>
                  <a:pt x="543401" y="37504"/>
                </a:lnTo>
                <a:lnTo>
                  <a:pt x="529590" y="18414"/>
                </a:lnTo>
                <a:lnTo>
                  <a:pt x="510063" y="504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6546850" y="37826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7095490" y="4148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809490" y="4176395"/>
            <a:ext cx="548639" cy="36576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358129" y="422910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26034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864099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809490" y="42322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809490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809490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358129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386071" y="4176395"/>
            <a:ext cx="547369" cy="36576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440679" y="41763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43942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386070" y="42322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386070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386070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934709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961379" y="4176395"/>
            <a:ext cx="548640" cy="36576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6510019" y="42322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6015990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961379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961379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6510019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6537959" y="4176395"/>
            <a:ext cx="548640" cy="36576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7086600" y="42322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6592569" y="4176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6537959" y="4232275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998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6537959" y="41763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6537959" y="4176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7086600" y="4542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386071" y="4572635"/>
            <a:ext cx="547369" cy="36575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440679" y="493839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386070" y="46259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386070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86070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934709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809490" y="4572635"/>
            <a:ext cx="548639" cy="36575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864099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358129" y="4624070"/>
            <a:ext cx="0" cy="261620"/>
          </a:xfrm>
          <a:custGeom>
            <a:avLst/>
            <a:gdLst/>
            <a:ahLst/>
            <a:cxnLst/>
            <a:rect l="l" t="t" r="r" b="b"/>
            <a:pathLst>
              <a:path h="261620">
                <a:moveTo>
                  <a:pt x="0" y="26161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809490" y="46259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4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4809490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809490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358129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961379" y="4572635"/>
            <a:ext cx="548640" cy="36575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015990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510019" y="46259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2565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961379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961379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6510019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6537959" y="4572635"/>
            <a:ext cx="548640" cy="36575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6592569" y="493839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7086600" y="4625974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25654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6537959" y="4625975"/>
            <a:ext cx="0" cy="256540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538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6537959" y="457136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6537959" y="45713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7086600" y="493712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7124700" y="3369945"/>
            <a:ext cx="548640" cy="36576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717930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7673340" y="34258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7177405" y="336994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44322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124700" y="342582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12470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2470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673340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701279" y="3369945"/>
            <a:ext cx="547370" cy="365760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75588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752716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701280" y="342582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70128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70128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8249919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8276590" y="3369945"/>
            <a:ext cx="548640" cy="36576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833119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8825230" y="3422651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8328660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276590" y="342582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27659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827659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8825230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8853170" y="3369945"/>
            <a:ext cx="547370" cy="365760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8907780" y="373570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2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8905241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8853169" y="3425826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6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8853169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8853169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9401809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7701279" y="3766184"/>
            <a:ext cx="547370" cy="36449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7701280" y="382079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770128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770128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8249919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124700" y="3766185"/>
            <a:ext cx="548640" cy="36448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673340" y="38207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124700" y="38207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12470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712470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7673340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8276590" y="3766184"/>
            <a:ext cx="548640" cy="36449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8825230" y="3818256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26098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8276590" y="382079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827659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827659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8825230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8853170" y="3766184"/>
            <a:ext cx="547370" cy="364490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8853169" y="3820796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7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8853169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8853169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9401809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115809" y="4159884"/>
            <a:ext cx="548640" cy="364490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7664450" y="4219574"/>
            <a:ext cx="0" cy="245110"/>
          </a:xfrm>
          <a:custGeom>
            <a:avLst/>
            <a:gdLst/>
            <a:ahLst/>
            <a:cxnLst/>
            <a:rect l="l" t="t" r="r" b="b"/>
            <a:pathLst>
              <a:path h="245110">
                <a:moveTo>
                  <a:pt x="0" y="245111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7115809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7115809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766445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7692391" y="4159884"/>
            <a:ext cx="547369" cy="36449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7692390" y="420941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769239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769239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4103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267700" y="4159884"/>
            <a:ext cx="548640" cy="36449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816340" y="42144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267700" y="4214495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26770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826770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881634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8844279" y="4159884"/>
            <a:ext cx="547370" cy="36449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844280" y="421449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884428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884428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9392919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7692391" y="4556126"/>
            <a:ext cx="547369" cy="365759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7747000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7692390" y="460565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769239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769239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24103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7115809" y="4556126"/>
            <a:ext cx="548640" cy="36575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7170420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7664450" y="4617084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243841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7115809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7115809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766445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8267700" y="4556126"/>
            <a:ext cx="548640" cy="365759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832230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8816340" y="46107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25527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8267700" y="46107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69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826770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826770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881634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8844279" y="4556126"/>
            <a:ext cx="547370" cy="365759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8898889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8844280" y="461073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884428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884428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392919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 txBox="1"/>
          <p:nvPr/>
        </p:nvSpPr>
        <p:spPr>
          <a:xfrm>
            <a:off x="237491" y="1298576"/>
            <a:ext cx="9732645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95" dirty="0">
                <a:latin typeface="Tahoma"/>
                <a:cs typeface="Tahoma"/>
              </a:rPr>
              <a:t>Still</a:t>
            </a:r>
            <a:r>
              <a:rPr spc="20" dirty="0">
                <a:latin typeface="Tahoma"/>
                <a:cs typeface="Tahoma"/>
              </a:rPr>
              <a:t> </a:t>
            </a:r>
            <a:r>
              <a:rPr spc="125" dirty="0">
                <a:latin typeface="Tahoma"/>
                <a:cs typeface="Tahoma"/>
              </a:rPr>
              <a:t>confused?</a:t>
            </a:r>
            <a:r>
              <a:rPr spc="15" dirty="0">
                <a:latin typeface="Tahoma"/>
                <a:cs typeface="Tahoma"/>
              </a:rPr>
              <a:t> </a:t>
            </a:r>
            <a:r>
              <a:rPr spc="125" dirty="0">
                <a:latin typeface="Tahoma"/>
                <a:cs typeface="Tahoma"/>
              </a:rPr>
              <a:t>Hyperbolize!</a:t>
            </a:r>
            <a:r>
              <a:rPr spc="10" dirty="0">
                <a:latin typeface="Tahoma"/>
                <a:cs typeface="Tahoma"/>
              </a:rPr>
              <a:t> </a:t>
            </a:r>
            <a:r>
              <a:rPr spc="105" dirty="0">
                <a:latin typeface="Tahoma"/>
                <a:cs typeface="Tahoma"/>
              </a:rPr>
              <a:t>Imagine</a:t>
            </a:r>
            <a:r>
              <a:rPr spc="10" dirty="0">
                <a:latin typeface="Tahoma"/>
                <a:cs typeface="Tahoma"/>
              </a:rPr>
              <a:t> </a:t>
            </a:r>
            <a:r>
              <a:rPr spc="140" dirty="0">
                <a:latin typeface="Tahoma"/>
                <a:cs typeface="Tahoma"/>
              </a:rPr>
              <a:t>you</a:t>
            </a:r>
            <a:r>
              <a:rPr spc="10" dirty="0">
                <a:latin typeface="Tahoma"/>
                <a:cs typeface="Tahoma"/>
              </a:rPr>
              <a:t> </a:t>
            </a:r>
            <a:r>
              <a:rPr spc="145" dirty="0">
                <a:latin typeface="Tahoma"/>
                <a:cs typeface="Tahoma"/>
              </a:rPr>
              <a:t>had</a:t>
            </a:r>
            <a:r>
              <a:rPr spc="5" dirty="0">
                <a:latin typeface="Tahoma"/>
                <a:cs typeface="Tahoma"/>
              </a:rPr>
              <a:t> </a:t>
            </a:r>
            <a:r>
              <a:rPr spc="155" dirty="0">
                <a:latin typeface="Tahoma"/>
                <a:cs typeface="Tahoma"/>
              </a:rPr>
              <a:t>1000</a:t>
            </a:r>
            <a:r>
              <a:rPr spc="15" dirty="0">
                <a:latin typeface="Tahoma"/>
                <a:cs typeface="Tahoma"/>
              </a:rPr>
              <a:t> </a:t>
            </a:r>
            <a:r>
              <a:rPr spc="105" dirty="0">
                <a:latin typeface="Tahoma"/>
                <a:cs typeface="Tahoma"/>
              </a:rPr>
              <a:t>doors,</a:t>
            </a:r>
            <a:r>
              <a:rPr spc="15" dirty="0">
                <a:latin typeface="Tahoma"/>
                <a:cs typeface="Tahoma"/>
              </a:rPr>
              <a:t> </a:t>
            </a:r>
            <a:r>
              <a:rPr spc="140" dirty="0">
                <a:latin typeface="Tahoma"/>
                <a:cs typeface="Tahoma"/>
              </a:rPr>
              <a:t>and</a:t>
            </a:r>
            <a:r>
              <a:rPr spc="15" dirty="0">
                <a:latin typeface="Tahoma"/>
                <a:cs typeface="Tahoma"/>
              </a:rPr>
              <a:t> </a:t>
            </a:r>
            <a:r>
              <a:rPr spc="140" dirty="0">
                <a:latin typeface="Tahoma"/>
                <a:cs typeface="Tahoma"/>
              </a:rPr>
              <a:t>you</a:t>
            </a:r>
            <a:r>
              <a:rPr spc="20" dirty="0">
                <a:latin typeface="Tahoma"/>
                <a:cs typeface="Tahoma"/>
              </a:rPr>
              <a:t> </a:t>
            </a:r>
            <a:r>
              <a:rPr spc="135" dirty="0">
                <a:latin typeface="Tahoma"/>
                <a:cs typeface="Tahoma"/>
              </a:rPr>
              <a:t>chose</a:t>
            </a:r>
            <a:r>
              <a:rPr spc="90" dirty="0">
                <a:latin typeface="Tahoma"/>
                <a:cs typeface="Tahoma"/>
              </a:rPr>
              <a:t> </a:t>
            </a:r>
            <a:r>
              <a:rPr b="1" spc="220" dirty="0">
                <a:latin typeface="Trebuchet MS"/>
                <a:cs typeface="Trebuchet MS"/>
              </a:rPr>
              <a:t>Door</a:t>
            </a:r>
            <a:r>
              <a:rPr b="1" spc="90" dirty="0">
                <a:latin typeface="Trebuchet MS"/>
                <a:cs typeface="Trebuchet MS"/>
              </a:rPr>
              <a:t> </a:t>
            </a:r>
            <a:r>
              <a:rPr b="1" spc="215" dirty="0">
                <a:latin typeface="Trebuchet MS"/>
                <a:cs typeface="Trebuchet MS"/>
              </a:rPr>
              <a:t>#19</a:t>
            </a:r>
            <a:r>
              <a:rPr spc="215" dirty="0">
                <a:latin typeface="Tahoma"/>
                <a:cs typeface="Tahoma"/>
              </a:rPr>
              <a:t>.</a:t>
            </a:r>
            <a:endParaRPr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marL="658495"/>
            <a:r>
              <a:rPr spc="155" dirty="0">
                <a:latin typeface="Tahoma"/>
                <a:cs typeface="Tahoma"/>
              </a:rPr>
              <a:t>19</a:t>
            </a:r>
            <a:endParaRPr>
              <a:latin typeface="Tahoma"/>
              <a:cs typeface="Tahoma"/>
            </a:endParaRPr>
          </a:p>
        </p:txBody>
      </p:sp>
      <p:sp>
        <p:nvSpPr>
          <p:cNvPr id="817" name="object 817"/>
          <p:cNvSpPr/>
          <p:nvPr/>
        </p:nvSpPr>
        <p:spPr>
          <a:xfrm>
            <a:off x="9453879" y="1798954"/>
            <a:ext cx="548640" cy="36576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9514838" y="179895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42672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9453880" y="185483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69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9453880" y="17989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453880" y="1798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0002519" y="2164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9453879" y="2195195"/>
            <a:ext cx="548640" cy="36576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9508489" y="25609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453880" y="2251073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3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453880" y="21951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453880" y="2195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0002519" y="256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9444990" y="2588895"/>
            <a:ext cx="548640" cy="36576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499599" y="29546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9993630" y="2647315"/>
            <a:ext cx="0" cy="248920"/>
          </a:xfrm>
          <a:custGeom>
            <a:avLst/>
            <a:gdLst/>
            <a:ahLst/>
            <a:cxnLst/>
            <a:rect l="l" t="t" r="r" b="b"/>
            <a:pathLst>
              <a:path h="248919">
                <a:moveTo>
                  <a:pt x="0" y="24891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9444990" y="264477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444990" y="258889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9444990" y="2588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9993630" y="2954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444990" y="2985134"/>
            <a:ext cx="548640" cy="365760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993630" y="3043555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24891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9499599" y="298513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4381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44990" y="304101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444990" y="298513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444990" y="2985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993630" y="3350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9453879" y="3369945"/>
            <a:ext cx="548640" cy="36576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9508489" y="373570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505951" y="3369945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4438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9453880" y="342582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9453880" y="336994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29"/>
                </a:lnTo>
                <a:lnTo>
                  <a:pt x="548640" y="60959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9453880" y="33699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0002519" y="3735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453879" y="3766185"/>
            <a:ext cx="548640" cy="364489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453880" y="3820793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2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453880" y="3764915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9453880" y="37649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0002519" y="41306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9444990" y="4159884"/>
            <a:ext cx="548640" cy="364490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9993630" y="4217035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250189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9444990" y="421449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9444990" y="415988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59"/>
                </a:lnTo>
                <a:lnTo>
                  <a:pt x="0" y="303529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01"/>
                </a:lnTo>
                <a:lnTo>
                  <a:pt x="529589" y="346551"/>
                </a:lnTo>
                <a:lnTo>
                  <a:pt x="543401" y="326647"/>
                </a:lnTo>
                <a:lnTo>
                  <a:pt x="548639" y="303529"/>
                </a:lnTo>
                <a:lnTo>
                  <a:pt x="548639" y="60959"/>
                </a:lnTo>
                <a:lnTo>
                  <a:pt x="543401" y="38040"/>
                </a:lnTo>
                <a:lnTo>
                  <a:pt x="529589" y="18573"/>
                </a:lnTo>
                <a:lnTo>
                  <a:pt x="510063" y="5060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9444990" y="4159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9993630" y="45256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9444990" y="4556126"/>
            <a:ext cx="548640" cy="365759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9499600" y="49218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9993630" y="4613910"/>
            <a:ext cx="0" cy="249554"/>
          </a:xfrm>
          <a:custGeom>
            <a:avLst/>
            <a:gdLst/>
            <a:ahLst/>
            <a:cxnLst/>
            <a:rect l="l" t="t" r="r" b="b"/>
            <a:pathLst>
              <a:path h="249554">
                <a:moveTo>
                  <a:pt x="0" y="249554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9444990" y="4610734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5271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9444990" y="4554854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9444990" y="4554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9993630" y="49206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 txBox="1">
            <a:spLocks noGrp="1"/>
          </p:cNvSpPr>
          <p:nvPr>
            <p:ph type="sldNum" sz="quarter" idx="7"/>
          </p:nvPr>
        </p:nvSpPr>
        <p:spPr>
          <a:xfrm>
            <a:off x="266701" y="5190113"/>
            <a:ext cx="36766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195" dirty="0"/>
              <a:pPr marL="25400">
                <a:lnSpc>
                  <a:spcPts val="2130"/>
                </a:lnSpc>
              </a:pPr>
              <a:t>14</a:t>
            </a:fld>
            <a:endParaRPr spc="19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191770" y="181265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49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770" y="1812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409" y="21784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080" y="181265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080" y="1812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5719" y="21784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3660" y="181265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3660" y="1812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300" y="21784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8970" y="181265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39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8970" y="1812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7610" y="21784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079" y="2208889"/>
            <a:ext cx="548640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879" y="1796139"/>
            <a:ext cx="9218930" cy="3138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18379" y="3383639"/>
            <a:ext cx="54864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9490" y="1796139"/>
            <a:ext cx="5193030" cy="3138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36490" y="3403960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Tahoma"/>
                <a:cs typeface="Tahoma"/>
              </a:rPr>
              <a:t>7</a:t>
            </a:r>
            <a:r>
              <a:rPr sz="1800" spc="160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7490" y="1295760"/>
            <a:ext cx="882650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Tahoma"/>
                <a:cs typeface="Tahoma"/>
              </a:rPr>
              <a:t>All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other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doors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are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opened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but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yours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and</a:t>
            </a:r>
            <a:r>
              <a:rPr sz="1800" spc="60" dirty="0">
                <a:latin typeface="Tahoma"/>
                <a:cs typeface="Tahoma"/>
              </a:rPr>
              <a:t>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spc="254" dirty="0">
                <a:latin typeface="Arial"/>
                <a:cs typeface="Arial"/>
              </a:rPr>
              <a:t>#77</a:t>
            </a:r>
            <a:r>
              <a:rPr sz="1800" spc="254" dirty="0">
                <a:latin typeface="Tahoma"/>
                <a:cs typeface="Tahoma"/>
              </a:rPr>
              <a:t>.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Inclined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switch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now?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658495">
              <a:lnSpc>
                <a:spcPct val="100000"/>
              </a:lnSpc>
            </a:pPr>
            <a:r>
              <a:rPr sz="1800" spc="155" dirty="0">
                <a:latin typeface="Tahoma"/>
                <a:cs typeface="Tahoma"/>
              </a:rPr>
              <a:t>19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320" y="18545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320" y="22508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320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4320" y="34026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320" y="37989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320" y="41951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4320" y="459141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4320" y="2611479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900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900" y="34039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0900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900" y="41951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0900" y="459141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0900" y="26114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26210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26210" y="34039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26210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2621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26210" y="459141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6210" y="26114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02789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2789" y="34039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02789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02789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02789" y="459141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02789" y="26114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78100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78100" y="34039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78100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7810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7810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7810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54679" y="3007719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54679" y="3403960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4679" y="3800199"/>
            <a:ext cx="368299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54679" y="4196439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54679" y="4592680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4679" y="2612750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29990" y="30077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9990" y="34039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9990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2999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2999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0657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0657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06570" y="3800199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0657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0657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0657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9402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9402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402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9402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9402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9402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0900" y="18545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26210" y="2216510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26210" y="18202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02789" y="2216510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02789" y="18202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578100" y="2216510"/>
            <a:ext cx="368300" cy="323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7810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54679" y="2217779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54679" y="1821539"/>
            <a:ext cx="368299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2999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2999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30657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0657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18709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18709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18709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18709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8709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18709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18709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9402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9402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3377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03377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3377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3377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3377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3377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3377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3377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1035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1035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1035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035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61035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1035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1035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035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22249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2249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2249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22249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22249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22249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22249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2249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9780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79780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9780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9780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9780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9780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9780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9780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37438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37438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37438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37438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37438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37438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7438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37438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949690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949690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949690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49690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49690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949690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949690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949690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526269" y="3008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526269" y="34052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526269" y="38014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526269" y="4196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526269" y="459268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526269" y="26127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526269" y="221777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526269" y="18215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10940" y="26279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15</a:t>
            </a:fld>
            <a:endParaRPr spc="250" dirty="0"/>
          </a:p>
        </p:txBody>
      </p:sp>
    </p:spTree>
    <p:extLst>
      <p:ext uri="{BB962C8B-B14F-4D97-AF65-F5344CB8AC3E}">
        <p14:creationId xmlns:p14="http://schemas.microsoft.com/office/powerpoint/2010/main" val="345077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410908" y="1367602"/>
            <a:ext cx="2285174" cy="54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844" y="2263500"/>
            <a:ext cx="5625108" cy="72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754" y="3307613"/>
            <a:ext cx="5612782" cy="667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3200760"/>
            <a:ext cx="640080" cy="822960"/>
          </a:xfrm>
          <a:custGeom>
            <a:avLst/>
            <a:gdLst/>
            <a:ahLst/>
            <a:cxnLst/>
            <a:rect l="l" t="t" r="r" b="b"/>
            <a:pathLst>
              <a:path w="640079" h="822960">
                <a:moveTo>
                  <a:pt x="106679" y="0"/>
                </a:moveTo>
                <a:lnTo>
                  <a:pt x="67508" y="9167"/>
                </a:lnTo>
                <a:lnTo>
                  <a:pt x="33337" y="33337"/>
                </a:lnTo>
                <a:lnTo>
                  <a:pt x="9167" y="67508"/>
                </a:lnTo>
                <a:lnTo>
                  <a:pt x="0" y="106680"/>
                </a:lnTo>
                <a:lnTo>
                  <a:pt x="0" y="716280"/>
                </a:lnTo>
                <a:lnTo>
                  <a:pt x="9167" y="755451"/>
                </a:lnTo>
                <a:lnTo>
                  <a:pt x="33337" y="789622"/>
                </a:lnTo>
                <a:lnTo>
                  <a:pt x="67508" y="813792"/>
                </a:lnTo>
                <a:lnTo>
                  <a:pt x="106679" y="822960"/>
                </a:lnTo>
                <a:lnTo>
                  <a:pt x="533400" y="822960"/>
                </a:lnTo>
                <a:lnTo>
                  <a:pt x="572571" y="813792"/>
                </a:lnTo>
                <a:lnTo>
                  <a:pt x="606742" y="789622"/>
                </a:lnTo>
                <a:lnTo>
                  <a:pt x="630912" y="755451"/>
                </a:lnTo>
                <a:lnTo>
                  <a:pt x="640079" y="716280"/>
                </a:lnTo>
                <a:lnTo>
                  <a:pt x="640079" y="106680"/>
                </a:lnTo>
                <a:lnTo>
                  <a:pt x="630912" y="67508"/>
                </a:lnTo>
                <a:lnTo>
                  <a:pt x="606742" y="33337"/>
                </a:lnTo>
                <a:lnTo>
                  <a:pt x="572571" y="9167"/>
                </a:lnTo>
                <a:lnTo>
                  <a:pt x="533400" y="0"/>
                </a:lnTo>
                <a:lnTo>
                  <a:pt x="106679" y="0"/>
                </a:lnTo>
                <a:close/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26479" y="4023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6169" y="13452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521"/>
                </a:lnTo>
                <a:lnTo>
                  <a:pt x="528954" y="346709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6169" y="1345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4809" y="17110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31480" y="13452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1480" y="1345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80119" y="17110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08059" y="13452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09"/>
                </a:lnTo>
                <a:lnTo>
                  <a:pt x="54338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08059" y="1345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56700" y="17110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31479" y="1741529"/>
            <a:ext cx="54864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1480" y="17415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31480" y="17415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80119" y="2107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51800" y="1761849"/>
            <a:ext cx="507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ahoma"/>
                <a:cs typeface="Tahoma"/>
              </a:rPr>
              <a:t>#</a:t>
            </a:r>
            <a:r>
              <a:rPr sz="1800" spc="150" dirty="0">
                <a:latin typeface="Tahoma"/>
                <a:cs typeface="Tahoma"/>
              </a:rPr>
              <a:t>1</a:t>
            </a:r>
            <a:r>
              <a:rPr sz="1800" spc="160" dirty="0">
                <a:latin typeface="Tahoma"/>
                <a:cs typeface="Tahoma"/>
              </a:rPr>
              <a:t>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56169" y="17415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6169" y="17415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809" y="2107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8059" y="17415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8059" y="17415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56700" y="21072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46009" y="21352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6009" y="2135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94650" y="25009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2590" y="21352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2590" y="2135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71230" y="25009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99169" y="21352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99169" y="2135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47809" y="25009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22590" y="253146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09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22590" y="2531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571230" y="2897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46009" y="253146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60" y="365759"/>
                </a:lnTo>
                <a:lnTo>
                  <a:pt x="487680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46009" y="2531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94650" y="2897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99169" y="253146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09"/>
                </a:lnTo>
                <a:lnTo>
                  <a:pt x="37504" y="360521"/>
                </a:lnTo>
                <a:lnTo>
                  <a:pt x="59689" y="365759"/>
                </a:lnTo>
                <a:lnTo>
                  <a:pt x="486409" y="365759"/>
                </a:lnTo>
                <a:lnTo>
                  <a:pt x="508992" y="360521"/>
                </a:lnTo>
                <a:lnTo>
                  <a:pt x="528954" y="346709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9169" y="2531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47809" y="2897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56169" y="291627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56169" y="2916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04809" y="32820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1480" y="291627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31480" y="2916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80119" y="32820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08059" y="291627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040" y="5238"/>
                </a:lnTo>
                <a:lnTo>
                  <a:pt x="18573" y="19050"/>
                </a:lnTo>
                <a:lnTo>
                  <a:pt x="506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60" y="327183"/>
                </a:lnTo>
                <a:lnTo>
                  <a:pt x="18573" y="346710"/>
                </a:lnTo>
                <a:lnTo>
                  <a:pt x="38040" y="360521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521"/>
                </a:lnTo>
                <a:lnTo>
                  <a:pt x="529431" y="346710"/>
                </a:lnTo>
                <a:lnTo>
                  <a:pt x="54338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381" y="38576"/>
                </a:lnTo>
                <a:lnTo>
                  <a:pt x="529431" y="19050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08059" y="2916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56700" y="32820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31480" y="33125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40"/>
                </a:lnTo>
                <a:lnTo>
                  <a:pt x="19050" y="18415"/>
                </a:lnTo>
                <a:lnTo>
                  <a:pt x="5238" y="37504"/>
                </a:lnTo>
                <a:lnTo>
                  <a:pt x="0" y="59690"/>
                </a:lnTo>
                <a:lnTo>
                  <a:pt x="0" y="303530"/>
                </a:lnTo>
                <a:lnTo>
                  <a:pt x="5238" y="326112"/>
                </a:lnTo>
                <a:lnTo>
                  <a:pt x="19050" y="346075"/>
                </a:lnTo>
                <a:lnTo>
                  <a:pt x="38576" y="360322"/>
                </a:lnTo>
                <a:lnTo>
                  <a:pt x="60960" y="365760"/>
                </a:lnTo>
                <a:lnTo>
                  <a:pt x="487679" y="365760"/>
                </a:lnTo>
                <a:lnTo>
                  <a:pt x="510063" y="360322"/>
                </a:lnTo>
                <a:lnTo>
                  <a:pt x="529590" y="346075"/>
                </a:lnTo>
                <a:lnTo>
                  <a:pt x="543401" y="326112"/>
                </a:lnTo>
                <a:lnTo>
                  <a:pt x="548640" y="303530"/>
                </a:lnTo>
                <a:lnTo>
                  <a:pt x="548640" y="59690"/>
                </a:lnTo>
                <a:lnTo>
                  <a:pt x="543401" y="37504"/>
                </a:lnTo>
                <a:lnTo>
                  <a:pt x="529590" y="18415"/>
                </a:lnTo>
                <a:lnTo>
                  <a:pt x="510063" y="5040"/>
                </a:lnTo>
                <a:lnTo>
                  <a:pt x="487679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31480" y="3312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80119" y="3678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56169" y="33125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040"/>
                </a:lnTo>
                <a:lnTo>
                  <a:pt x="18415" y="18415"/>
                </a:lnTo>
                <a:lnTo>
                  <a:pt x="5040" y="37504"/>
                </a:lnTo>
                <a:lnTo>
                  <a:pt x="0" y="59690"/>
                </a:lnTo>
                <a:lnTo>
                  <a:pt x="0" y="303530"/>
                </a:lnTo>
                <a:lnTo>
                  <a:pt x="5040" y="326112"/>
                </a:lnTo>
                <a:lnTo>
                  <a:pt x="18415" y="346075"/>
                </a:lnTo>
                <a:lnTo>
                  <a:pt x="37504" y="360322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322"/>
                </a:lnTo>
                <a:lnTo>
                  <a:pt x="528954" y="346075"/>
                </a:lnTo>
                <a:lnTo>
                  <a:pt x="543202" y="326112"/>
                </a:lnTo>
                <a:lnTo>
                  <a:pt x="548639" y="303530"/>
                </a:lnTo>
                <a:lnTo>
                  <a:pt x="548639" y="59690"/>
                </a:lnTo>
                <a:lnTo>
                  <a:pt x="543202" y="37504"/>
                </a:lnTo>
                <a:lnTo>
                  <a:pt x="528954" y="18415"/>
                </a:lnTo>
                <a:lnTo>
                  <a:pt x="508992" y="5040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56169" y="3312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04809" y="3678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08059" y="33125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040" y="5040"/>
                </a:lnTo>
                <a:lnTo>
                  <a:pt x="18573" y="18415"/>
                </a:lnTo>
                <a:lnTo>
                  <a:pt x="5060" y="37504"/>
                </a:lnTo>
                <a:lnTo>
                  <a:pt x="0" y="59690"/>
                </a:lnTo>
                <a:lnTo>
                  <a:pt x="0" y="303530"/>
                </a:lnTo>
                <a:lnTo>
                  <a:pt x="5060" y="326112"/>
                </a:lnTo>
                <a:lnTo>
                  <a:pt x="18573" y="346075"/>
                </a:lnTo>
                <a:lnTo>
                  <a:pt x="38040" y="360322"/>
                </a:lnTo>
                <a:lnTo>
                  <a:pt x="60960" y="365760"/>
                </a:lnTo>
                <a:lnTo>
                  <a:pt x="486410" y="365760"/>
                </a:lnTo>
                <a:lnTo>
                  <a:pt x="509527" y="360322"/>
                </a:lnTo>
                <a:lnTo>
                  <a:pt x="529431" y="346075"/>
                </a:lnTo>
                <a:lnTo>
                  <a:pt x="543381" y="326112"/>
                </a:lnTo>
                <a:lnTo>
                  <a:pt x="548640" y="303530"/>
                </a:lnTo>
                <a:lnTo>
                  <a:pt x="548640" y="59690"/>
                </a:lnTo>
                <a:lnTo>
                  <a:pt x="543381" y="37504"/>
                </a:lnTo>
                <a:lnTo>
                  <a:pt x="529431" y="18415"/>
                </a:lnTo>
                <a:lnTo>
                  <a:pt x="509527" y="5040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08059" y="3312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56700" y="3678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46009" y="37062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46009" y="3706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94650" y="40719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2590" y="37062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22590" y="3706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71230" y="40719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99169" y="37062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59689" y="0"/>
                </a:moveTo>
                <a:lnTo>
                  <a:pt x="37504" y="5238"/>
                </a:lnTo>
                <a:lnTo>
                  <a:pt x="18415" y="19050"/>
                </a:lnTo>
                <a:lnTo>
                  <a:pt x="5040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040" y="327183"/>
                </a:lnTo>
                <a:lnTo>
                  <a:pt x="18415" y="346710"/>
                </a:lnTo>
                <a:lnTo>
                  <a:pt x="37504" y="360521"/>
                </a:lnTo>
                <a:lnTo>
                  <a:pt x="59689" y="365760"/>
                </a:lnTo>
                <a:lnTo>
                  <a:pt x="486409" y="365760"/>
                </a:lnTo>
                <a:lnTo>
                  <a:pt x="508992" y="360521"/>
                </a:lnTo>
                <a:lnTo>
                  <a:pt x="528954" y="346710"/>
                </a:lnTo>
                <a:lnTo>
                  <a:pt x="543202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202" y="38576"/>
                </a:lnTo>
                <a:lnTo>
                  <a:pt x="528954" y="19050"/>
                </a:lnTo>
                <a:lnTo>
                  <a:pt x="508992" y="5238"/>
                </a:lnTo>
                <a:lnTo>
                  <a:pt x="48640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599169" y="3706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7809" y="40719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8719" y="13872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8719" y="17834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38719" y="25403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38719" y="293532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38719" y="333156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38719" y="2144119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4030" y="25403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14030" y="29366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14030" y="33328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14030" y="21441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90609" y="25403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90609" y="29366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90609" y="333283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90609" y="21441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4030" y="13872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90609" y="174915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90609" y="135290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38390" y="41011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59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38390" y="4101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87030" y="44669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13700" y="41011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013700" y="4101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62340" y="44669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08059" y="4118969"/>
            <a:ext cx="548640" cy="3644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08059" y="411769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040" y="5238"/>
                </a:lnTo>
                <a:lnTo>
                  <a:pt x="18573" y="19049"/>
                </a:lnTo>
                <a:lnTo>
                  <a:pt x="5060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060" y="327183"/>
                </a:lnTo>
                <a:lnTo>
                  <a:pt x="18573" y="346709"/>
                </a:lnTo>
                <a:lnTo>
                  <a:pt x="38040" y="360521"/>
                </a:lnTo>
                <a:lnTo>
                  <a:pt x="60960" y="365759"/>
                </a:lnTo>
                <a:lnTo>
                  <a:pt x="486410" y="365759"/>
                </a:lnTo>
                <a:lnTo>
                  <a:pt x="509527" y="360521"/>
                </a:lnTo>
                <a:lnTo>
                  <a:pt x="529431" y="346709"/>
                </a:lnTo>
                <a:lnTo>
                  <a:pt x="54338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381" y="38576"/>
                </a:lnTo>
                <a:lnTo>
                  <a:pt x="529431" y="19049"/>
                </a:lnTo>
                <a:lnTo>
                  <a:pt x="509527" y="5238"/>
                </a:lnTo>
                <a:lnTo>
                  <a:pt x="48641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08059" y="41176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56700" y="44834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628380" y="4138019"/>
            <a:ext cx="507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Tahoma"/>
                <a:cs typeface="Tahoma"/>
              </a:rPr>
              <a:t>#</a:t>
            </a:r>
            <a:r>
              <a:rPr sz="1800" spc="150" dirty="0">
                <a:latin typeface="Tahoma"/>
                <a:cs typeface="Tahoma"/>
              </a:rPr>
              <a:t>7</a:t>
            </a:r>
            <a:r>
              <a:rPr sz="1800" spc="160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518400" y="41392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094980" y="413928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38719" y="3727810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14030" y="3727810"/>
            <a:ext cx="368300" cy="325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90609" y="3729080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454900" y="45190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54900" y="4519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03540" y="48847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030209" y="45190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30209" y="4519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78850" y="48847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06790" y="451901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606790" y="45190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155430" y="48847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546340" y="4541880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122919" y="4541880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698230" y="4541880"/>
            <a:ext cx="368300" cy="325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79559" y="134275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79559" y="13427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728200" y="17085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79559" y="17389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79559" y="17389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728200" y="21047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70669" y="213268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70669" y="21326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19309" y="249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170669" y="252892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170669" y="25289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719309" y="28946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179559" y="291373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21"/>
                </a:lnTo>
                <a:lnTo>
                  <a:pt x="529590" y="346710"/>
                </a:lnTo>
                <a:lnTo>
                  <a:pt x="543401" y="327183"/>
                </a:lnTo>
                <a:lnTo>
                  <a:pt x="548640" y="304800"/>
                </a:lnTo>
                <a:lnTo>
                  <a:pt x="548640" y="60960"/>
                </a:lnTo>
                <a:lnTo>
                  <a:pt x="543401" y="38576"/>
                </a:lnTo>
                <a:lnTo>
                  <a:pt x="529590" y="19050"/>
                </a:lnTo>
                <a:lnTo>
                  <a:pt x="510063" y="5238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79559" y="29137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728200" y="32794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179559" y="330998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60" y="0"/>
                </a:moveTo>
                <a:lnTo>
                  <a:pt x="38576" y="5060"/>
                </a:lnTo>
                <a:lnTo>
                  <a:pt x="19050" y="18573"/>
                </a:lnTo>
                <a:lnTo>
                  <a:pt x="5238" y="38040"/>
                </a:lnTo>
                <a:lnTo>
                  <a:pt x="0" y="60960"/>
                </a:lnTo>
                <a:lnTo>
                  <a:pt x="0" y="303530"/>
                </a:lnTo>
                <a:lnTo>
                  <a:pt x="5238" y="326647"/>
                </a:lnTo>
                <a:lnTo>
                  <a:pt x="19050" y="346551"/>
                </a:lnTo>
                <a:lnTo>
                  <a:pt x="38576" y="360501"/>
                </a:lnTo>
                <a:lnTo>
                  <a:pt x="60960" y="365760"/>
                </a:lnTo>
                <a:lnTo>
                  <a:pt x="487680" y="365760"/>
                </a:lnTo>
                <a:lnTo>
                  <a:pt x="510063" y="360501"/>
                </a:lnTo>
                <a:lnTo>
                  <a:pt x="529590" y="346551"/>
                </a:lnTo>
                <a:lnTo>
                  <a:pt x="543401" y="326647"/>
                </a:lnTo>
                <a:lnTo>
                  <a:pt x="548640" y="303530"/>
                </a:lnTo>
                <a:lnTo>
                  <a:pt x="548640" y="60960"/>
                </a:lnTo>
                <a:lnTo>
                  <a:pt x="543401" y="38040"/>
                </a:lnTo>
                <a:lnTo>
                  <a:pt x="529590" y="18573"/>
                </a:lnTo>
                <a:lnTo>
                  <a:pt x="510063" y="5060"/>
                </a:lnTo>
                <a:lnTo>
                  <a:pt x="487680" y="0"/>
                </a:lnTo>
                <a:lnTo>
                  <a:pt x="6096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79559" y="33099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728200" y="36757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170669" y="370368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70669" y="37036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719309" y="4069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263380" y="138465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263380" y="178090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263380" y="253781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263380" y="293406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263380" y="3329030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263380" y="2141579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163050" y="4098649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49"/>
                </a:lnTo>
                <a:lnTo>
                  <a:pt x="5238" y="38576"/>
                </a:lnTo>
                <a:lnTo>
                  <a:pt x="0" y="60959"/>
                </a:lnTo>
                <a:lnTo>
                  <a:pt x="0" y="304799"/>
                </a:lnTo>
                <a:lnTo>
                  <a:pt x="5238" y="327183"/>
                </a:lnTo>
                <a:lnTo>
                  <a:pt x="19050" y="346709"/>
                </a:lnTo>
                <a:lnTo>
                  <a:pt x="38576" y="360521"/>
                </a:lnTo>
                <a:lnTo>
                  <a:pt x="60959" y="365759"/>
                </a:lnTo>
                <a:lnTo>
                  <a:pt x="487679" y="365759"/>
                </a:lnTo>
                <a:lnTo>
                  <a:pt x="510063" y="360521"/>
                </a:lnTo>
                <a:lnTo>
                  <a:pt x="529590" y="346709"/>
                </a:lnTo>
                <a:lnTo>
                  <a:pt x="543401" y="327183"/>
                </a:lnTo>
                <a:lnTo>
                  <a:pt x="548640" y="304799"/>
                </a:lnTo>
                <a:lnTo>
                  <a:pt x="548640" y="60959"/>
                </a:lnTo>
                <a:lnTo>
                  <a:pt x="543401" y="38576"/>
                </a:lnTo>
                <a:lnTo>
                  <a:pt x="529590" y="19049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163050" y="40986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711690" y="44644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243059" y="4136749"/>
            <a:ext cx="368300" cy="323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263380" y="3725269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178290" y="4516480"/>
            <a:ext cx="548640" cy="365760"/>
          </a:xfrm>
          <a:custGeom>
            <a:avLst/>
            <a:gdLst/>
            <a:ahLst/>
            <a:cxnLst/>
            <a:rect l="l" t="t" r="r" b="b"/>
            <a:pathLst>
              <a:path w="548640" h="365760">
                <a:moveTo>
                  <a:pt x="60959" y="0"/>
                </a:moveTo>
                <a:lnTo>
                  <a:pt x="38576" y="5238"/>
                </a:lnTo>
                <a:lnTo>
                  <a:pt x="19050" y="19050"/>
                </a:lnTo>
                <a:lnTo>
                  <a:pt x="5238" y="38576"/>
                </a:lnTo>
                <a:lnTo>
                  <a:pt x="0" y="60960"/>
                </a:lnTo>
                <a:lnTo>
                  <a:pt x="0" y="304800"/>
                </a:lnTo>
                <a:lnTo>
                  <a:pt x="5238" y="327183"/>
                </a:lnTo>
                <a:lnTo>
                  <a:pt x="19050" y="346710"/>
                </a:lnTo>
                <a:lnTo>
                  <a:pt x="38576" y="360521"/>
                </a:lnTo>
                <a:lnTo>
                  <a:pt x="60959" y="365760"/>
                </a:lnTo>
                <a:lnTo>
                  <a:pt x="487679" y="365760"/>
                </a:lnTo>
                <a:lnTo>
                  <a:pt x="510063" y="360521"/>
                </a:lnTo>
                <a:lnTo>
                  <a:pt x="529589" y="346710"/>
                </a:lnTo>
                <a:lnTo>
                  <a:pt x="543401" y="327183"/>
                </a:lnTo>
                <a:lnTo>
                  <a:pt x="548639" y="304800"/>
                </a:lnTo>
                <a:lnTo>
                  <a:pt x="548639" y="60960"/>
                </a:lnTo>
                <a:lnTo>
                  <a:pt x="543401" y="38576"/>
                </a:lnTo>
                <a:lnTo>
                  <a:pt x="529589" y="19050"/>
                </a:lnTo>
                <a:lnTo>
                  <a:pt x="510063" y="5238"/>
                </a:lnTo>
                <a:lnTo>
                  <a:pt x="487679" y="0"/>
                </a:lnTo>
                <a:lnTo>
                  <a:pt x="6095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78290" y="45164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726930" y="48822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271000" y="4539339"/>
            <a:ext cx="368300" cy="32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4558029" y="4587599"/>
            <a:ext cx="268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ahoma"/>
                <a:cs typeface="Tahoma"/>
              </a:rPr>
              <a:t>Yes, </a:t>
            </a:r>
            <a:r>
              <a:rPr sz="1800" spc="140" dirty="0">
                <a:latin typeface="Tahoma"/>
                <a:cs typeface="Tahoma"/>
              </a:rPr>
              <a:t>you </a:t>
            </a:r>
            <a:r>
              <a:rPr sz="1800" spc="125" dirty="0">
                <a:latin typeface="Tahoma"/>
                <a:cs typeface="Tahoma"/>
              </a:rPr>
              <a:t>should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switch!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16</a:t>
            </a:fld>
            <a:endParaRPr spc="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390" y="556619"/>
            <a:ext cx="5370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solidFill>
                  <a:srgbClr val="FFFFFF"/>
                </a:solidFill>
                <a:latin typeface="Arial"/>
                <a:cs typeface="Arial"/>
              </a:rPr>
              <a:t>Monty </a:t>
            </a:r>
            <a:r>
              <a:rPr sz="2400" b="1" spc="215" dirty="0">
                <a:solidFill>
                  <a:srgbClr val="FFFFFF"/>
                </a:solidFill>
                <a:latin typeface="Arial"/>
                <a:cs typeface="Arial"/>
              </a:rPr>
              <a:t>Hall </a:t>
            </a:r>
            <a:r>
              <a:rPr sz="2400" b="1" spc="220" dirty="0">
                <a:solidFill>
                  <a:srgbClr val="FFFFFF"/>
                </a:solidFill>
                <a:latin typeface="Arial"/>
                <a:cs typeface="Arial"/>
              </a:rPr>
              <a:t>Simulation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17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421640" y="1415139"/>
            <a:ext cx="8963660" cy="59311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35" dirty="0">
                <a:latin typeface="Tahoma"/>
                <a:cs typeface="Tahoma"/>
              </a:rPr>
              <a:t>Monte </a:t>
            </a:r>
            <a:r>
              <a:rPr sz="1800" spc="125" dirty="0">
                <a:latin typeface="Tahoma"/>
                <a:cs typeface="Tahoma"/>
              </a:rPr>
              <a:t>Carlo simulation </a:t>
            </a:r>
            <a:r>
              <a:rPr sz="1800" spc="85" dirty="0">
                <a:latin typeface="Tahoma"/>
                <a:cs typeface="Tahoma"/>
              </a:rPr>
              <a:t>of </a:t>
            </a:r>
            <a:r>
              <a:rPr sz="1800" spc="130" dirty="0">
                <a:latin typeface="Tahoma"/>
                <a:cs typeface="Tahoma"/>
              </a:rPr>
              <a:t>the </a:t>
            </a:r>
            <a:r>
              <a:rPr sz="1800" spc="135" dirty="0">
                <a:latin typeface="Tahoma"/>
                <a:cs typeface="Tahoma"/>
              </a:rPr>
              <a:t>Monty </a:t>
            </a:r>
            <a:r>
              <a:rPr sz="1800" spc="114" dirty="0">
                <a:latin typeface="Tahoma"/>
                <a:cs typeface="Tahoma"/>
              </a:rPr>
              <a:t>Hall </a:t>
            </a:r>
            <a:r>
              <a:rPr sz="1800" spc="120" dirty="0">
                <a:latin typeface="Tahoma"/>
                <a:cs typeface="Tahoma"/>
              </a:rPr>
              <a:t>Problem </a:t>
            </a:r>
            <a:endParaRPr lang="en-US" sz="1800" spc="120" dirty="0">
              <a:latin typeface="Tahoma"/>
              <a:cs typeface="Tahoma"/>
            </a:endParaRPr>
          </a:p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lang="en-US" spc="120" dirty="0">
                <a:latin typeface="Tahoma"/>
                <a:cs typeface="Tahoma"/>
                <a:hlinkClick r:id="rId2"/>
              </a:rPr>
              <a:t>https://gist.github.com/thomasnield/95443be4d5255929a0d716933df29de7</a:t>
            </a:r>
            <a:endParaRPr lang="en-US" spc="12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219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Why </a:t>
            </a:r>
            <a:r>
              <a:rPr spc="245" dirty="0"/>
              <a:t>Am </a:t>
            </a:r>
            <a:r>
              <a:rPr spc="225" dirty="0"/>
              <a:t>I </a:t>
            </a:r>
            <a:r>
              <a:rPr spc="215" dirty="0"/>
              <a:t>Showing</a:t>
            </a:r>
            <a:r>
              <a:rPr spc="-135" dirty="0"/>
              <a:t> </a:t>
            </a:r>
            <a:r>
              <a:rPr spc="110" dirty="0"/>
              <a:t>This?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18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7050"/>
            <a:ext cx="8707120" cy="349903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475615">
              <a:lnSpc>
                <a:spcPts val="1889"/>
              </a:lnSpc>
              <a:spcBef>
                <a:spcPts val="204"/>
              </a:spcBef>
            </a:pPr>
            <a:r>
              <a:rPr sz="1600" b="1" spc="165" dirty="0">
                <a:latin typeface="Arial"/>
                <a:cs typeface="Arial"/>
              </a:rPr>
              <a:t>The </a:t>
            </a:r>
            <a:r>
              <a:rPr sz="1600" b="1" spc="195" dirty="0">
                <a:latin typeface="Arial"/>
                <a:cs typeface="Arial"/>
              </a:rPr>
              <a:t>Monty </a:t>
            </a:r>
            <a:r>
              <a:rPr sz="1600" b="1" spc="155" dirty="0">
                <a:latin typeface="Arial"/>
                <a:cs typeface="Arial"/>
              </a:rPr>
              <a:t>Hall </a:t>
            </a:r>
            <a:r>
              <a:rPr sz="1600" b="1" spc="175" dirty="0">
                <a:latin typeface="Arial"/>
                <a:cs typeface="Arial"/>
              </a:rPr>
              <a:t>problem </a:t>
            </a:r>
            <a:r>
              <a:rPr sz="1600" b="1" spc="155" dirty="0">
                <a:latin typeface="Arial"/>
                <a:cs typeface="Arial"/>
              </a:rPr>
              <a:t>encapsulates </a:t>
            </a:r>
            <a:r>
              <a:rPr sz="1600" b="1" spc="204" dirty="0">
                <a:latin typeface="Arial"/>
                <a:cs typeface="Arial"/>
              </a:rPr>
              <a:t>the </a:t>
            </a:r>
            <a:r>
              <a:rPr sz="1600" b="1" spc="130" dirty="0">
                <a:latin typeface="Arial"/>
                <a:cs typeface="Arial"/>
              </a:rPr>
              <a:t>critical </a:t>
            </a:r>
            <a:r>
              <a:rPr sz="1600" b="1" spc="190" dirty="0">
                <a:latin typeface="Arial"/>
                <a:cs typeface="Arial"/>
              </a:rPr>
              <a:t>(and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165" dirty="0">
                <a:latin typeface="Arial"/>
                <a:cs typeface="Arial"/>
              </a:rPr>
              <a:t>misunderstood)  </a:t>
            </a:r>
            <a:r>
              <a:rPr sz="1600" b="1" spc="150" dirty="0">
                <a:latin typeface="Arial"/>
                <a:cs typeface="Arial"/>
              </a:rPr>
              <a:t>nuances of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150" dirty="0">
                <a:latin typeface="Arial"/>
                <a:cs typeface="Arial"/>
              </a:rPr>
              <a:t>probability.</a:t>
            </a:r>
            <a:endParaRPr sz="1600" dirty="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  <a:spcBef>
                <a:spcPts val="635"/>
              </a:spcBef>
            </a:pPr>
            <a:r>
              <a:rPr sz="1350" spc="5" dirty="0">
                <a:latin typeface="Verdana"/>
                <a:cs typeface="Verdana"/>
              </a:rPr>
              <a:t>Sometimes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we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only</a:t>
            </a:r>
            <a:r>
              <a:rPr sz="1350" spc="-55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have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incomplete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data,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but</a:t>
            </a:r>
            <a:r>
              <a:rPr sz="1350" spc="-35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we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25" dirty="0">
                <a:latin typeface="Verdana"/>
                <a:cs typeface="Verdana"/>
              </a:rPr>
              <a:t>need</a:t>
            </a:r>
            <a:r>
              <a:rPr sz="1350" spc="-5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to</a:t>
            </a:r>
            <a:r>
              <a:rPr sz="1350" spc="-3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make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25" dirty="0">
                <a:latin typeface="Verdana"/>
                <a:cs typeface="Verdana"/>
              </a:rPr>
              <a:t>a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decision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-30" dirty="0">
                <a:latin typeface="Verdana"/>
                <a:cs typeface="Verdana"/>
              </a:rPr>
              <a:t>anyway.</a:t>
            </a:r>
            <a:endParaRPr sz="1350" dirty="0">
              <a:latin typeface="Verdana"/>
              <a:cs typeface="Verdana"/>
            </a:endParaRPr>
          </a:p>
          <a:p>
            <a:pPr marL="252729">
              <a:lnSpc>
                <a:spcPct val="100000"/>
              </a:lnSpc>
              <a:spcBef>
                <a:spcPts val="680"/>
              </a:spcBef>
            </a:pPr>
            <a:r>
              <a:rPr sz="1350" spc="15" dirty="0">
                <a:latin typeface="Verdana"/>
                <a:cs typeface="Verdana"/>
              </a:rPr>
              <a:t>When</a:t>
            </a:r>
            <a:r>
              <a:rPr sz="1350" spc="-55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new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partial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data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is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available,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we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must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merge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-15" dirty="0">
                <a:latin typeface="Verdana"/>
                <a:cs typeface="Verdana"/>
              </a:rPr>
              <a:t>(not</a:t>
            </a:r>
            <a:r>
              <a:rPr sz="1350" spc="-3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abandon)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the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data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we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previously</a:t>
            </a:r>
            <a:r>
              <a:rPr sz="1350" spc="-5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had.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lang="en-US" sz="1600" b="1" spc="80" dirty="0">
                <a:latin typeface="Arial"/>
                <a:cs typeface="Arial"/>
              </a:rPr>
              <a:t>Businesses often want c</a:t>
            </a:r>
            <a:r>
              <a:rPr sz="1600" b="1" spc="175" dirty="0">
                <a:latin typeface="Arial"/>
                <a:cs typeface="Arial"/>
              </a:rPr>
              <a:t>ertainty </a:t>
            </a:r>
            <a:r>
              <a:rPr sz="1600" b="1" spc="180" dirty="0">
                <a:latin typeface="Arial"/>
                <a:cs typeface="Arial"/>
              </a:rPr>
              <a:t>and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155" dirty="0">
                <a:latin typeface="Arial"/>
                <a:cs typeface="Arial"/>
              </a:rPr>
              <a:t>exactness.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 dirty="0">
              <a:latin typeface="Times New Roman"/>
              <a:cs typeface="Times New Roman"/>
            </a:endParaRPr>
          </a:p>
          <a:p>
            <a:pPr marL="12700" marR="5080">
              <a:lnSpc>
                <a:spcPts val="1889"/>
              </a:lnSpc>
            </a:pPr>
            <a:r>
              <a:rPr sz="1600" b="1" spc="160" dirty="0">
                <a:latin typeface="Arial"/>
                <a:cs typeface="Arial"/>
              </a:rPr>
              <a:t>But </a:t>
            </a:r>
            <a:r>
              <a:rPr sz="1600" b="1" spc="204" dirty="0">
                <a:latin typeface="Arial"/>
                <a:cs typeface="Arial"/>
              </a:rPr>
              <a:t>the </a:t>
            </a:r>
            <a:r>
              <a:rPr sz="1600" b="1" spc="165" dirty="0">
                <a:latin typeface="Arial"/>
                <a:cs typeface="Arial"/>
              </a:rPr>
              <a:t>valuable, </a:t>
            </a:r>
            <a:r>
              <a:rPr sz="1600" b="1" spc="145" dirty="0">
                <a:latin typeface="Arial"/>
                <a:cs typeface="Arial"/>
              </a:rPr>
              <a:t>high-profile </a:t>
            </a:r>
            <a:r>
              <a:rPr sz="1600" b="1" spc="165" dirty="0">
                <a:latin typeface="Arial"/>
                <a:cs typeface="Arial"/>
              </a:rPr>
              <a:t>problems </a:t>
            </a:r>
            <a:r>
              <a:rPr sz="1600" b="1" spc="175" dirty="0">
                <a:latin typeface="Arial"/>
                <a:cs typeface="Arial"/>
              </a:rPr>
              <a:t>today </a:t>
            </a:r>
            <a:r>
              <a:rPr sz="1600" b="1" spc="185" dirty="0">
                <a:latin typeface="Arial"/>
                <a:cs typeface="Arial"/>
              </a:rPr>
              <a:t>often</a:t>
            </a:r>
            <a:r>
              <a:rPr lang="en-US" sz="1600" b="1" spc="-270" dirty="0">
                <a:latin typeface="Arial"/>
                <a:cs typeface="Arial"/>
              </a:rPr>
              <a:t>  </a:t>
            </a:r>
            <a:r>
              <a:rPr sz="1600" b="1" spc="165" dirty="0">
                <a:latin typeface="Arial"/>
                <a:cs typeface="Arial"/>
              </a:rPr>
              <a:t>tackle </a:t>
            </a:r>
            <a:r>
              <a:rPr sz="1600" b="1" spc="175" dirty="0">
                <a:latin typeface="Arial"/>
                <a:cs typeface="Arial"/>
              </a:rPr>
              <a:t>uncertainty </a:t>
            </a:r>
            <a:r>
              <a:rPr sz="1600" b="1" spc="185" dirty="0">
                <a:latin typeface="Arial"/>
                <a:cs typeface="Arial"/>
              </a:rPr>
              <a:t>and  </a:t>
            </a:r>
            <a:r>
              <a:rPr sz="1600" b="1" spc="170" dirty="0">
                <a:latin typeface="Arial"/>
                <a:cs typeface="Arial"/>
              </a:rPr>
              <a:t>approximation.</a:t>
            </a:r>
            <a:endParaRPr sz="1600" dirty="0">
              <a:latin typeface="Arial"/>
              <a:cs typeface="Arial"/>
            </a:endParaRPr>
          </a:p>
          <a:p>
            <a:pPr marL="252729" marR="1035685">
              <a:lnSpc>
                <a:spcPts val="2300"/>
              </a:lnSpc>
              <a:spcBef>
                <a:spcPts val="140"/>
              </a:spcBef>
            </a:pPr>
            <a:r>
              <a:rPr sz="1350" spc="5" dirty="0">
                <a:latin typeface="Verdana"/>
                <a:cs typeface="Verdana"/>
              </a:rPr>
              <a:t>Users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and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businesses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expect</a:t>
            </a:r>
            <a:r>
              <a:rPr sz="1350" spc="-25" dirty="0">
                <a:latin typeface="Verdana"/>
                <a:cs typeface="Verdana"/>
              </a:rPr>
              <a:t> </a:t>
            </a:r>
            <a:r>
              <a:rPr sz="1350" spc="30" dirty="0">
                <a:latin typeface="Verdana"/>
                <a:cs typeface="Verdana"/>
              </a:rPr>
              <a:t>“smarter”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applications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that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will</a:t>
            </a:r>
            <a:r>
              <a:rPr sz="1350" spc="-3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predict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what</a:t>
            </a:r>
            <a:r>
              <a:rPr sz="1350" spc="-3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they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-5" dirty="0">
                <a:latin typeface="Verdana"/>
                <a:cs typeface="Verdana"/>
              </a:rPr>
              <a:t>want.  </a:t>
            </a:r>
            <a:r>
              <a:rPr sz="1350" spc="20" dirty="0">
                <a:latin typeface="Verdana"/>
                <a:cs typeface="Verdana"/>
              </a:rPr>
              <a:t>Machine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learning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5" dirty="0">
                <a:latin typeface="Verdana"/>
                <a:cs typeface="Verdana"/>
              </a:rPr>
              <a:t>and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optimization</a:t>
            </a:r>
            <a:r>
              <a:rPr sz="1350" spc="-3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is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nondeterministic</a:t>
            </a:r>
            <a:r>
              <a:rPr sz="1350" spc="-30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and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unavoidably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has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-40" dirty="0">
                <a:latin typeface="Verdana"/>
                <a:cs typeface="Verdana"/>
              </a:rPr>
              <a:t>error.</a:t>
            </a:r>
            <a:endParaRPr sz="1350" dirty="0">
              <a:latin typeface="Verdana"/>
              <a:cs typeface="Verdana"/>
            </a:endParaRPr>
          </a:p>
          <a:p>
            <a:pPr marL="252729">
              <a:lnSpc>
                <a:spcPct val="100000"/>
              </a:lnSpc>
              <a:spcBef>
                <a:spcPts val="490"/>
              </a:spcBef>
            </a:pPr>
            <a:r>
              <a:rPr sz="1350" spc="15" dirty="0">
                <a:latin typeface="Verdana"/>
                <a:cs typeface="Verdana"/>
              </a:rPr>
              <a:t>Many</a:t>
            </a:r>
            <a:r>
              <a:rPr sz="1350" spc="-6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search</a:t>
            </a:r>
            <a:r>
              <a:rPr sz="1350" spc="-45" dirty="0">
                <a:latin typeface="Verdana"/>
                <a:cs typeface="Verdana"/>
              </a:rPr>
              <a:t> </a:t>
            </a:r>
            <a:r>
              <a:rPr sz="1350" spc="20" dirty="0">
                <a:latin typeface="Verdana"/>
                <a:cs typeface="Verdana"/>
              </a:rPr>
              <a:t>spaces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are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too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large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10" dirty="0">
                <a:latin typeface="Verdana"/>
                <a:cs typeface="Verdana"/>
              </a:rPr>
              <a:t>to</a:t>
            </a:r>
            <a:r>
              <a:rPr sz="1350" spc="-40" dirty="0">
                <a:latin typeface="Verdana"/>
                <a:cs typeface="Verdana"/>
              </a:rPr>
              <a:t> </a:t>
            </a:r>
            <a:r>
              <a:rPr sz="1350" spc="5" dirty="0">
                <a:latin typeface="Verdana"/>
                <a:cs typeface="Verdana"/>
              </a:rPr>
              <a:t>exhaustively</a:t>
            </a:r>
            <a:r>
              <a:rPr sz="1350" spc="-50" dirty="0">
                <a:latin typeface="Verdana"/>
                <a:cs typeface="Verdana"/>
              </a:rPr>
              <a:t> </a:t>
            </a:r>
            <a:r>
              <a:rPr sz="1350" spc="-5" dirty="0">
                <a:latin typeface="Verdana"/>
                <a:cs typeface="Verdana"/>
              </a:rPr>
              <a:t>explore.</a:t>
            </a:r>
            <a:endParaRPr sz="1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8" y="556619"/>
            <a:ext cx="63715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What </a:t>
            </a:r>
            <a:r>
              <a:rPr spc="155" dirty="0"/>
              <a:t>Is </a:t>
            </a:r>
            <a:r>
              <a:rPr lang="en-US" spc="155" dirty="0"/>
              <a:t>Mathematical O</a:t>
            </a:r>
            <a:r>
              <a:rPr spc="210" dirty="0"/>
              <a:t>ptimization?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19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9267191" cy="3752308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29"/>
              </a:spcBef>
            </a:pPr>
            <a:r>
              <a:rPr lang="en-US" b="1" spc="180" dirty="0">
                <a:latin typeface="Arial"/>
                <a:cs typeface="Arial"/>
              </a:rPr>
              <a:t>Optimization </a:t>
            </a:r>
            <a:r>
              <a:rPr b="1" spc="100" dirty="0">
                <a:latin typeface="Arial"/>
                <a:cs typeface="Arial"/>
              </a:rPr>
              <a:t>is </a:t>
            </a:r>
            <a:r>
              <a:rPr b="1" spc="229" dirty="0">
                <a:latin typeface="Arial"/>
                <a:cs typeface="Arial"/>
              </a:rPr>
              <a:t>a </a:t>
            </a:r>
            <a:r>
              <a:rPr b="1" spc="165" dirty="0">
                <a:latin typeface="Arial"/>
                <a:cs typeface="Arial"/>
              </a:rPr>
              <a:t>space </a:t>
            </a:r>
            <a:r>
              <a:rPr b="1" spc="170" dirty="0">
                <a:latin typeface="Arial"/>
                <a:cs typeface="Arial"/>
              </a:rPr>
              <a:t>of </a:t>
            </a:r>
            <a:r>
              <a:rPr b="1" spc="190" dirty="0">
                <a:latin typeface="Arial"/>
                <a:cs typeface="Arial"/>
              </a:rPr>
              <a:t>algorithms </a:t>
            </a:r>
            <a:r>
              <a:rPr b="1" spc="245" dirty="0">
                <a:latin typeface="Arial"/>
                <a:cs typeface="Arial"/>
              </a:rPr>
              <a:t>that </a:t>
            </a:r>
            <a:r>
              <a:rPr b="1" spc="185" dirty="0">
                <a:latin typeface="Arial"/>
                <a:cs typeface="Arial"/>
              </a:rPr>
              <a:t>tries </a:t>
            </a:r>
            <a:r>
              <a:rPr b="1" spc="215" dirty="0">
                <a:latin typeface="Arial"/>
                <a:cs typeface="Arial"/>
              </a:rPr>
              <a:t>to </a:t>
            </a:r>
            <a:r>
              <a:rPr b="1" spc="160" dirty="0">
                <a:latin typeface="Arial"/>
                <a:cs typeface="Arial"/>
              </a:rPr>
              <a:t>find</a:t>
            </a:r>
            <a:r>
              <a:rPr b="1" spc="-320" dirty="0">
                <a:latin typeface="Arial"/>
                <a:cs typeface="Arial"/>
              </a:rPr>
              <a:t> </a:t>
            </a:r>
            <a:r>
              <a:rPr b="1" spc="229" dirty="0">
                <a:latin typeface="Arial"/>
                <a:cs typeface="Arial"/>
              </a:rPr>
              <a:t>a</a:t>
            </a:r>
            <a:r>
              <a:rPr lang="en-US" b="1" spc="229" dirty="0">
                <a:latin typeface="Arial"/>
                <a:cs typeface="Arial"/>
              </a:rPr>
              <a:t> </a:t>
            </a:r>
            <a:r>
              <a:rPr b="1" spc="180" dirty="0">
                <a:latin typeface="Arial"/>
                <a:cs typeface="Arial"/>
              </a:rPr>
              <a:t>feasible </a:t>
            </a:r>
            <a:r>
              <a:rPr b="1" spc="175" dirty="0">
                <a:latin typeface="Arial"/>
                <a:cs typeface="Arial"/>
              </a:rPr>
              <a:t>or </a:t>
            </a:r>
            <a:r>
              <a:rPr b="1" spc="200" dirty="0">
                <a:latin typeface="Arial"/>
                <a:cs typeface="Arial"/>
              </a:rPr>
              <a:t>optimal </a:t>
            </a:r>
            <a:r>
              <a:rPr b="1" spc="160" dirty="0">
                <a:latin typeface="Arial"/>
                <a:cs typeface="Arial"/>
              </a:rPr>
              <a:t>solution </a:t>
            </a:r>
            <a:r>
              <a:rPr b="1" spc="210" dirty="0">
                <a:latin typeface="Arial"/>
                <a:cs typeface="Arial"/>
              </a:rPr>
              <a:t>to </a:t>
            </a:r>
            <a:r>
              <a:rPr b="1" spc="229" dirty="0">
                <a:latin typeface="Arial"/>
                <a:cs typeface="Arial"/>
              </a:rPr>
              <a:t>a </a:t>
            </a:r>
            <a:r>
              <a:rPr b="1" spc="180" dirty="0">
                <a:latin typeface="Arial"/>
                <a:cs typeface="Arial"/>
              </a:rPr>
              <a:t>constrained</a:t>
            </a:r>
            <a:r>
              <a:rPr b="1" spc="-155" dirty="0">
                <a:latin typeface="Arial"/>
                <a:cs typeface="Arial"/>
              </a:rPr>
              <a:t> </a:t>
            </a:r>
            <a:r>
              <a:rPr b="1" spc="204" dirty="0">
                <a:latin typeface="Arial"/>
                <a:cs typeface="Arial"/>
              </a:rPr>
              <a:t>problem.</a:t>
            </a:r>
            <a:endParaRPr dirty="0">
              <a:latin typeface="Arial"/>
              <a:cs typeface="Arial"/>
            </a:endParaRPr>
          </a:p>
          <a:p>
            <a:pPr marL="300990" marR="603885">
              <a:lnSpc>
                <a:spcPts val="2760"/>
              </a:lnSpc>
              <a:spcBef>
                <a:spcPts val="170"/>
              </a:spcBef>
            </a:pPr>
            <a:r>
              <a:rPr sz="1600" spc="-10" dirty="0">
                <a:latin typeface="Verdana"/>
                <a:cs typeface="Verdana"/>
              </a:rPr>
              <a:t>Scheduling </a:t>
            </a:r>
            <a:r>
              <a:rPr sz="1600" spc="-15" dirty="0">
                <a:latin typeface="Verdana"/>
                <a:cs typeface="Verdana"/>
              </a:rPr>
              <a:t>classrooms, </a:t>
            </a:r>
            <a:r>
              <a:rPr sz="1600" spc="-25" dirty="0">
                <a:latin typeface="Verdana"/>
                <a:cs typeface="Verdana"/>
              </a:rPr>
              <a:t>staff, </a:t>
            </a:r>
            <a:r>
              <a:rPr sz="1600" spc="-10" dirty="0">
                <a:latin typeface="Verdana"/>
                <a:cs typeface="Verdana"/>
              </a:rPr>
              <a:t>transportation, sports </a:t>
            </a:r>
            <a:r>
              <a:rPr sz="1600" spc="-15" dirty="0">
                <a:latin typeface="Verdana"/>
                <a:cs typeface="Verdana"/>
              </a:rPr>
              <a:t>teams, </a:t>
            </a:r>
            <a:r>
              <a:rPr sz="1600" spc="5" dirty="0">
                <a:latin typeface="Verdana"/>
                <a:cs typeface="Verdana"/>
              </a:rPr>
              <a:t>and</a:t>
            </a:r>
            <a:r>
              <a:rPr sz="1600" spc="-2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manufacturing  </a:t>
            </a:r>
            <a:r>
              <a:rPr sz="1600" spc="-25" dirty="0">
                <a:latin typeface="Verdana"/>
                <a:cs typeface="Verdana"/>
              </a:rPr>
              <a:t>Finding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an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optimal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route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for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vehicles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visit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multiple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destinations</a:t>
            </a:r>
          </a:p>
          <a:p>
            <a:pPr marL="300990">
              <a:lnSpc>
                <a:spcPct val="100000"/>
              </a:lnSpc>
              <a:spcBef>
                <a:spcPts val="550"/>
              </a:spcBef>
            </a:pPr>
            <a:r>
              <a:rPr sz="1600" spc="-10" dirty="0">
                <a:latin typeface="Verdana"/>
                <a:cs typeface="Verdana"/>
              </a:rPr>
              <a:t>Optimizing </a:t>
            </a:r>
            <a:r>
              <a:rPr sz="1600" spc="-5" dirty="0">
                <a:latin typeface="Verdana"/>
                <a:cs typeface="Verdana"/>
              </a:rPr>
              <a:t>manufacturing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operations</a:t>
            </a:r>
          </a:p>
          <a:p>
            <a:pPr marL="300990">
              <a:lnSpc>
                <a:spcPct val="100000"/>
              </a:lnSpc>
              <a:spcBef>
                <a:spcPts val="780"/>
              </a:spcBef>
            </a:pPr>
            <a:r>
              <a:rPr sz="1600" spc="-20" dirty="0">
                <a:latin typeface="Verdana"/>
                <a:cs typeface="Verdana"/>
              </a:rPr>
              <a:t>Solving </a:t>
            </a:r>
            <a:r>
              <a:rPr sz="1600" spc="20" dirty="0">
                <a:latin typeface="Verdana"/>
                <a:cs typeface="Verdana"/>
              </a:rPr>
              <a:t>a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Sudoku</a:t>
            </a:r>
            <a:endParaRPr lang="en-US" sz="1600" spc="-30" dirty="0">
              <a:latin typeface="Verdana"/>
              <a:cs typeface="Verdana"/>
            </a:endParaRPr>
          </a:p>
          <a:p>
            <a:pPr marL="300990">
              <a:lnSpc>
                <a:spcPct val="100000"/>
              </a:lnSpc>
              <a:spcBef>
                <a:spcPts val="780"/>
              </a:spcBef>
            </a:pPr>
            <a:r>
              <a:rPr lang="en-US" sz="1600" spc="-30" dirty="0">
                <a:latin typeface="Verdana"/>
                <a:cs typeface="Verdana"/>
              </a:rPr>
              <a:t>Minimizing loss for a machine learning algorithm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2700" marR="1330960" algn="just">
              <a:lnSpc>
                <a:spcPct val="96800"/>
              </a:lnSpc>
              <a:spcBef>
                <a:spcPts val="1410"/>
              </a:spcBef>
            </a:pPr>
            <a:r>
              <a:rPr lang="en-US" b="1" spc="180" dirty="0">
                <a:latin typeface="Arial"/>
                <a:cs typeface="Arial"/>
              </a:rPr>
              <a:t>Mathematical</a:t>
            </a:r>
            <a:r>
              <a:rPr b="1" spc="180" dirty="0">
                <a:latin typeface="Arial"/>
                <a:cs typeface="Arial"/>
              </a:rPr>
              <a:t> </a:t>
            </a:r>
            <a:r>
              <a:rPr b="1" spc="195" dirty="0">
                <a:latin typeface="Arial"/>
                <a:cs typeface="Arial"/>
              </a:rPr>
              <a:t>optimization </a:t>
            </a:r>
            <a:r>
              <a:rPr b="1" spc="100" dirty="0">
                <a:latin typeface="Arial"/>
                <a:cs typeface="Arial"/>
              </a:rPr>
              <a:t>is </a:t>
            </a:r>
            <a:r>
              <a:rPr b="1" spc="229" dirty="0">
                <a:latin typeface="Arial"/>
                <a:cs typeface="Arial"/>
              </a:rPr>
              <a:t>a </a:t>
            </a:r>
            <a:r>
              <a:rPr b="1" spc="210" dirty="0">
                <a:latin typeface="Arial"/>
                <a:cs typeface="Arial"/>
              </a:rPr>
              <a:t>mixed </a:t>
            </a:r>
            <a:r>
              <a:rPr b="1" spc="215" dirty="0">
                <a:latin typeface="Arial"/>
                <a:cs typeface="Arial"/>
              </a:rPr>
              <a:t>bag </a:t>
            </a:r>
            <a:r>
              <a:rPr b="1" spc="175" dirty="0">
                <a:latin typeface="Arial"/>
                <a:cs typeface="Arial"/>
              </a:rPr>
              <a:t>of </a:t>
            </a:r>
            <a:r>
              <a:rPr b="1" spc="190" dirty="0">
                <a:latin typeface="Arial"/>
                <a:cs typeface="Arial"/>
              </a:rPr>
              <a:t>algorithms </a:t>
            </a:r>
            <a:r>
              <a:rPr b="1" spc="210" dirty="0">
                <a:latin typeface="Arial"/>
                <a:cs typeface="Arial"/>
              </a:rPr>
              <a:t>and </a:t>
            </a:r>
            <a:r>
              <a:rPr b="1" spc="185" dirty="0">
                <a:latin typeface="Arial"/>
                <a:cs typeface="Arial"/>
              </a:rPr>
              <a:t>techniques, </a:t>
            </a:r>
            <a:r>
              <a:rPr b="1" spc="175" dirty="0">
                <a:latin typeface="Arial"/>
                <a:cs typeface="Arial"/>
              </a:rPr>
              <a:t>which </a:t>
            </a:r>
            <a:r>
              <a:rPr b="1" spc="165" dirty="0">
                <a:latin typeface="Arial"/>
                <a:cs typeface="Arial"/>
              </a:rPr>
              <a:t>can </a:t>
            </a:r>
            <a:r>
              <a:rPr b="1" spc="220" dirty="0">
                <a:latin typeface="Arial"/>
                <a:cs typeface="Arial"/>
              </a:rPr>
              <a:t>be </a:t>
            </a:r>
            <a:r>
              <a:rPr b="1" spc="185" dirty="0">
                <a:latin typeface="Arial"/>
                <a:cs typeface="Arial"/>
              </a:rPr>
              <a:t>built </a:t>
            </a:r>
            <a:r>
              <a:rPr b="1" spc="210" dirty="0">
                <a:latin typeface="Arial"/>
                <a:cs typeface="Arial"/>
              </a:rPr>
              <a:t>from </a:t>
            </a:r>
            <a:r>
              <a:rPr b="1" spc="160" dirty="0">
                <a:latin typeface="Arial"/>
                <a:cs typeface="Arial"/>
              </a:rPr>
              <a:t>scratch </a:t>
            </a:r>
            <a:r>
              <a:rPr b="1" spc="175" dirty="0">
                <a:latin typeface="Arial"/>
                <a:cs typeface="Arial"/>
              </a:rPr>
              <a:t>or </a:t>
            </a:r>
            <a:r>
              <a:rPr b="1" spc="225" dirty="0">
                <a:latin typeface="Arial"/>
                <a:cs typeface="Arial"/>
              </a:rPr>
              <a:t>with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235" dirty="0">
                <a:latin typeface="Arial"/>
                <a:cs typeface="Arial"/>
              </a:rPr>
              <a:t>the </a:t>
            </a:r>
            <a:r>
              <a:rPr b="1" spc="160" dirty="0">
                <a:latin typeface="Arial"/>
                <a:cs typeface="Arial"/>
              </a:rPr>
              <a:t>assistance </a:t>
            </a:r>
            <a:r>
              <a:rPr b="1" spc="170" dirty="0">
                <a:latin typeface="Arial"/>
                <a:cs typeface="Arial"/>
              </a:rPr>
              <a:t>of </a:t>
            </a:r>
            <a:r>
              <a:rPr b="1" spc="229" dirty="0">
                <a:latin typeface="Arial"/>
                <a:cs typeface="Arial"/>
              </a:rPr>
              <a:t>a</a:t>
            </a:r>
            <a:r>
              <a:rPr b="1" spc="95" dirty="0">
                <a:latin typeface="Arial"/>
                <a:cs typeface="Arial"/>
              </a:rPr>
              <a:t> </a:t>
            </a:r>
            <a:r>
              <a:rPr b="1" spc="160" dirty="0">
                <a:latin typeface="Arial"/>
                <a:cs typeface="Arial"/>
              </a:rPr>
              <a:t>library.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357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Thomas</a:t>
            </a:r>
            <a:r>
              <a:rPr spc="95" dirty="0"/>
              <a:t> </a:t>
            </a:r>
            <a:r>
              <a:rPr spc="225" dirty="0"/>
              <a:t>Nield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6709" y="1498959"/>
            <a:ext cx="4702810" cy="233814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Business </a:t>
            </a:r>
            <a:r>
              <a:rPr spc="10" dirty="0"/>
              <a:t>Consultant</a:t>
            </a:r>
            <a:r>
              <a:rPr lang="en-US" spc="10" dirty="0"/>
              <a:t>, Operations Research, Network Planning </a:t>
            </a:r>
            <a:r>
              <a:rPr spc="10" dirty="0"/>
              <a:t>at </a:t>
            </a:r>
            <a:r>
              <a:rPr spc="15" dirty="0"/>
              <a:t>Southwest</a:t>
            </a:r>
            <a:r>
              <a:rPr spc="-65" dirty="0"/>
              <a:t> </a:t>
            </a:r>
            <a:r>
              <a:rPr spc="10" dirty="0"/>
              <a:t>Airlines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10" dirty="0"/>
              <a:t>Author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b="0" i="1" spc="10" dirty="0">
                <a:solidFill>
                  <a:srgbClr val="000000"/>
                </a:solidFill>
                <a:latin typeface="Arial"/>
                <a:cs typeface="Arial"/>
              </a:rPr>
              <a:t>Getting Started with </a:t>
            </a:r>
            <a:r>
              <a:rPr b="0" i="1" spc="20" dirty="0">
                <a:solidFill>
                  <a:srgbClr val="000000"/>
                </a:solidFill>
                <a:latin typeface="Arial"/>
                <a:cs typeface="Arial"/>
              </a:rPr>
              <a:t>SQL </a:t>
            </a:r>
            <a:r>
              <a:rPr b="0" spc="15" dirty="0">
                <a:latin typeface="Arial"/>
                <a:cs typeface="Arial"/>
              </a:rPr>
              <a:t>by</a:t>
            </a:r>
            <a:r>
              <a:rPr b="0" spc="35" dirty="0">
                <a:latin typeface="Arial"/>
                <a:cs typeface="Arial"/>
              </a:rPr>
              <a:t> </a:t>
            </a:r>
            <a:r>
              <a:rPr b="0" spc="10" dirty="0">
                <a:latin typeface="Arial"/>
                <a:cs typeface="Arial"/>
              </a:rPr>
              <a:t>O'Reilly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b="0" i="1" spc="10" dirty="0">
                <a:solidFill>
                  <a:srgbClr val="000000"/>
                </a:solidFill>
                <a:latin typeface="Arial"/>
                <a:cs typeface="Arial"/>
              </a:rPr>
              <a:t>Learning </a:t>
            </a:r>
            <a:r>
              <a:rPr b="0" i="1" spc="15" dirty="0">
                <a:solidFill>
                  <a:srgbClr val="000000"/>
                </a:solidFill>
                <a:latin typeface="Arial"/>
                <a:cs typeface="Arial"/>
              </a:rPr>
              <a:t>RxJava </a:t>
            </a:r>
            <a:r>
              <a:rPr b="0" spc="15" dirty="0">
                <a:latin typeface="Arial"/>
                <a:cs typeface="Arial"/>
              </a:rPr>
              <a:t>by</a:t>
            </a:r>
            <a:r>
              <a:rPr b="0" spc="25" dirty="0">
                <a:latin typeface="Arial"/>
                <a:cs typeface="Arial"/>
              </a:rPr>
              <a:t> </a:t>
            </a:r>
            <a:r>
              <a:rPr b="0" spc="15" dirty="0">
                <a:latin typeface="Arial"/>
                <a:cs typeface="Arial"/>
              </a:rPr>
              <a:t>Packt</a:t>
            </a:r>
          </a:p>
          <a:p>
            <a:pPr marL="12700" marR="5080">
              <a:lnSpc>
                <a:spcPct val="260900"/>
              </a:lnSpc>
            </a:pPr>
            <a:r>
              <a:rPr dirty="0"/>
              <a:t>Trainer </a:t>
            </a:r>
            <a:r>
              <a:rPr spc="15" dirty="0"/>
              <a:t>and </a:t>
            </a:r>
            <a:r>
              <a:rPr spc="10" dirty="0"/>
              <a:t>content </a:t>
            </a:r>
            <a:r>
              <a:rPr spc="15" dirty="0"/>
              <a:t>developer at O’Reilly</a:t>
            </a:r>
            <a:r>
              <a:rPr spc="-50" dirty="0"/>
              <a:t> </a:t>
            </a:r>
            <a:r>
              <a:rPr spc="15" dirty="0"/>
              <a:t>Media</a:t>
            </a:r>
            <a:endParaRPr spc="10" dirty="0"/>
          </a:p>
        </p:txBody>
      </p:sp>
      <p:sp>
        <p:nvSpPr>
          <p:cNvPr id="7" name="object 7"/>
          <p:cNvSpPr/>
          <p:nvPr/>
        </p:nvSpPr>
        <p:spPr>
          <a:xfrm>
            <a:off x="5943600" y="1487529"/>
            <a:ext cx="1499870" cy="196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54068" y="1487529"/>
            <a:ext cx="1575225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32500" y="3837100"/>
            <a:ext cx="2985291" cy="1102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90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90"/>
              <a:t>Traveling </a:t>
            </a:r>
            <a:r>
              <a:rPr lang="en-US" spc="225"/>
              <a:t>Salesman</a:t>
            </a:r>
            <a:r>
              <a:rPr lang="en-US" spc="140"/>
              <a:t> </a:t>
            </a:r>
            <a:r>
              <a:rPr lang="en-US" spc="229"/>
              <a:t>Problem</a:t>
            </a:r>
            <a:endParaRPr lang="en-US" spc="229" dirty="0"/>
          </a:p>
        </p:txBody>
      </p:sp>
      <p:sp>
        <p:nvSpPr>
          <p:cNvPr id="3" name="object 3"/>
          <p:cNvSpPr txBox="1"/>
          <p:nvPr/>
        </p:nvSpPr>
        <p:spPr>
          <a:xfrm>
            <a:off x="317500" y="1454510"/>
            <a:ext cx="7286625" cy="340867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215265">
              <a:lnSpc>
                <a:spcPts val="2270"/>
              </a:lnSpc>
              <a:spcBef>
                <a:spcPts val="229"/>
              </a:spcBef>
            </a:pPr>
            <a:r>
              <a:rPr lang="en-US" sz="1950" b="1" spc="185">
                <a:latin typeface="Arial"/>
                <a:cs typeface="Arial"/>
              </a:rPr>
              <a:t>The </a:t>
            </a:r>
            <a:r>
              <a:rPr lang="en-US" sz="1950" b="1" spc="155">
                <a:latin typeface="Arial"/>
                <a:cs typeface="Arial"/>
              </a:rPr>
              <a:t>Traveling </a:t>
            </a:r>
            <a:r>
              <a:rPr lang="en-US" sz="1950" b="1" spc="185">
                <a:latin typeface="Arial"/>
                <a:cs typeface="Arial"/>
              </a:rPr>
              <a:t>Salesman </a:t>
            </a:r>
            <a:r>
              <a:rPr lang="en-US" sz="1950" b="1" spc="190">
                <a:latin typeface="Arial"/>
                <a:cs typeface="Arial"/>
              </a:rPr>
              <a:t>Problem </a:t>
            </a:r>
            <a:r>
              <a:rPr lang="en-US" sz="1950" b="1" spc="165">
                <a:latin typeface="Arial"/>
                <a:cs typeface="Arial"/>
              </a:rPr>
              <a:t>(TSP) </a:t>
            </a:r>
            <a:r>
              <a:rPr lang="en-US" sz="1950" spc="114">
                <a:latin typeface="Tahoma"/>
                <a:cs typeface="Tahoma"/>
              </a:rPr>
              <a:t>is </a:t>
            </a:r>
            <a:r>
              <a:rPr lang="en-US" sz="1950" spc="150">
                <a:latin typeface="Tahoma"/>
                <a:cs typeface="Tahoma"/>
              </a:rPr>
              <a:t>one </a:t>
            </a:r>
            <a:r>
              <a:rPr lang="en-US" sz="1950" spc="100">
                <a:latin typeface="Tahoma"/>
                <a:cs typeface="Tahoma"/>
              </a:rPr>
              <a:t>of</a:t>
            </a:r>
            <a:r>
              <a:rPr lang="en-US" sz="1950" spc="-325">
                <a:latin typeface="Tahoma"/>
                <a:cs typeface="Tahoma"/>
              </a:rPr>
              <a:t> </a:t>
            </a:r>
            <a:r>
              <a:rPr lang="en-US" sz="1950" spc="140">
                <a:latin typeface="Tahoma"/>
                <a:cs typeface="Tahoma"/>
              </a:rPr>
              <a:t>the  </a:t>
            </a:r>
            <a:r>
              <a:rPr lang="en-US" sz="1950" spc="160">
                <a:latin typeface="Tahoma"/>
                <a:cs typeface="Tahoma"/>
              </a:rPr>
              <a:t>most </a:t>
            </a:r>
            <a:r>
              <a:rPr lang="en-US" sz="1950" spc="140">
                <a:latin typeface="Tahoma"/>
                <a:cs typeface="Tahoma"/>
              </a:rPr>
              <a:t>elusive </a:t>
            </a:r>
            <a:r>
              <a:rPr lang="en-US" sz="1950" spc="160">
                <a:latin typeface="Tahoma"/>
                <a:cs typeface="Tahoma"/>
              </a:rPr>
              <a:t>and </a:t>
            </a:r>
            <a:r>
              <a:rPr lang="en-US" sz="1950" spc="140">
                <a:latin typeface="Tahoma"/>
                <a:cs typeface="Tahoma"/>
              </a:rPr>
              <a:t>studied </a:t>
            </a:r>
            <a:r>
              <a:rPr lang="en-US" sz="1950" spc="155">
                <a:latin typeface="Tahoma"/>
                <a:cs typeface="Tahoma"/>
              </a:rPr>
              <a:t>computer </a:t>
            </a:r>
            <a:r>
              <a:rPr lang="en-US" sz="1950" spc="150">
                <a:latin typeface="Tahoma"/>
                <a:cs typeface="Tahoma"/>
              </a:rPr>
              <a:t>science </a:t>
            </a:r>
            <a:r>
              <a:rPr lang="en-US" sz="1950" spc="145">
                <a:latin typeface="Tahoma"/>
                <a:cs typeface="Tahoma"/>
              </a:rPr>
              <a:t>problems  since </a:t>
            </a:r>
            <a:r>
              <a:rPr lang="en-US" sz="1950" spc="140">
                <a:latin typeface="Tahoma"/>
                <a:cs typeface="Tahoma"/>
              </a:rPr>
              <a:t>the</a:t>
            </a:r>
            <a:r>
              <a:rPr lang="en-US" sz="1950" spc="-130">
                <a:latin typeface="Tahoma"/>
                <a:cs typeface="Tahoma"/>
              </a:rPr>
              <a:t> </a:t>
            </a:r>
            <a:r>
              <a:rPr lang="en-US" sz="1950" spc="155">
                <a:latin typeface="Tahoma"/>
                <a:cs typeface="Tahoma"/>
              </a:rPr>
              <a:t>1950’s.</a:t>
            </a:r>
            <a:endParaRPr lang="en-US" sz="1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3100">
              <a:latin typeface="Times New Roman"/>
              <a:cs typeface="Times New Roman"/>
            </a:endParaRPr>
          </a:p>
          <a:p>
            <a:pPr marL="12700" marR="890905">
              <a:lnSpc>
                <a:spcPts val="2270"/>
              </a:lnSpc>
              <a:spcBef>
                <a:spcPts val="5"/>
              </a:spcBef>
            </a:pPr>
            <a:r>
              <a:rPr lang="en-US" sz="1950" b="1" spc="175">
                <a:latin typeface="Arial"/>
                <a:cs typeface="Arial"/>
              </a:rPr>
              <a:t>Objective: </a:t>
            </a:r>
            <a:r>
              <a:rPr lang="en-US" sz="1950" spc="85">
                <a:latin typeface="Tahoma"/>
                <a:cs typeface="Tahoma"/>
              </a:rPr>
              <a:t>Find </a:t>
            </a:r>
            <a:r>
              <a:rPr lang="en-US" sz="1950" spc="140">
                <a:latin typeface="Tahoma"/>
                <a:cs typeface="Tahoma"/>
              </a:rPr>
              <a:t>the </a:t>
            </a:r>
            <a:r>
              <a:rPr lang="en-US" sz="1950" spc="130">
                <a:latin typeface="Tahoma"/>
                <a:cs typeface="Tahoma"/>
              </a:rPr>
              <a:t>shortest</a:t>
            </a:r>
            <a:r>
              <a:rPr lang="en-US" sz="1950" spc="-415">
                <a:latin typeface="Tahoma"/>
                <a:cs typeface="Tahoma"/>
              </a:rPr>
              <a:t> </a:t>
            </a:r>
            <a:r>
              <a:rPr lang="en-US" sz="1950" spc="105">
                <a:latin typeface="Tahoma"/>
                <a:cs typeface="Tahoma"/>
              </a:rPr>
              <a:t>round-trip </a:t>
            </a:r>
            <a:r>
              <a:rPr lang="en-US" sz="1950" spc="120">
                <a:latin typeface="Tahoma"/>
                <a:cs typeface="Tahoma"/>
              </a:rPr>
              <a:t>tour </a:t>
            </a:r>
            <a:r>
              <a:rPr lang="en-US" sz="1950" spc="135">
                <a:latin typeface="Tahoma"/>
                <a:cs typeface="Tahoma"/>
              </a:rPr>
              <a:t>across  </a:t>
            </a:r>
            <a:r>
              <a:rPr lang="en-US" sz="1950" spc="145">
                <a:latin typeface="Tahoma"/>
                <a:cs typeface="Tahoma"/>
              </a:rPr>
              <a:t>several geographic</a:t>
            </a:r>
            <a:r>
              <a:rPr lang="en-US" sz="1950" spc="-120">
                <a:latin typeface="Tahoma"/>
                <a:cs typeface="Tahoma"/>
              </a:rPr>
              <a:t> </a:t>
            </a:r>
            <a:r>
              <a:rPr lang="en-US" sz="1950" spc="105">
                <a:latin typeface="Tahoma"/>
                <a:cs typeface="Tahoma"/>
              </a:rPr>
              <a:t>points/cities.</a:t>
            </a:r>
            <a:endParaRPr lang="en-US"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lang="en-US"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lang="en-US" sz="1950" b="1" spc="185">
                <a:latin typeface="Arial"/>
                <a:cs typeface="Arial"/>
              </a:rPr>
              <a:t>The </a:t>
            </a:r>
            <a:r>
              <a:rPr lang="en-US" sz="1950" b="1" spc="155">
                <a:latin typeface="Arial"/>
                <a:cs typeface="Arial"/>
              </a:rPr>
              <a:t>Challenge</a:t>
            </a:r>
            <a:r>
              <a:rPr lang="en-US" sz="1950" spc="155">
                <a:latin typeface="Tahoma"/>
                <a:cs typeface="Tahoma"/>
              </a:rPr>
              <a:t>: </a:t>
            </a:r>
            <a:r>
              <a:rPr lang="en-US" sz="1950" spc="35">
                <a:latin typeface="Tahoma"/>
                <a:cs typeface="Tahoma"/>
              </a:rPr>
              <a:t>Just </a:t>
            </a:r>
            <a:r>
              <a:rPr lang="en-US" sz="1950" b="1" i="1" spc="-35">
                <a:solidFill>
                  <a:srgbClr val="FF0000"/>
                </a:solidFill>
                <a:latin typeface="Verdana"/>
                <a:cs typeface="Verdana"/>
              </a:rPr>
              <a:t>60 </a:t>
            </a:r>
            <a:r>
              <a:rPr lang="en-US" sz="1950" spc="125">
                <a:latin typeface="Tahoma"/>
                <a:cs typeface="Tahoma"/>
              </a:rPr>
              <a:t>cities </a:t>
            </a:r>
            <a:r>
              <a:rPr lang="en-US" sz="1950" spc="215">
                <a:latin typeface="Tahoma"/>
                <a:cs typeface="Tahoma"/>
              </a:rPr>
              <a:t>= </a:t>
            </a:r>
            <a:r>
              <a:rPr lang="en-US" sz="1950" b="1" i="1" spc="-10">
                <a:solidFill>
                  <a:srgbClr val="FF0000"/>
                </a:solidFill>
                <a:latin typeface="Verdana"/>
                <a:cs typeface="Verdana"/>
              </a:rPr>
              <a:t>8.3 </a:t>
            </a:r>
            <a:r>
              <a:rPr lang="en-US" sz="1950" b="1" i="1" spc="-50">
                <a:solidFill>
                  <a:srgbClr val="FF0000"/>
                </a:solidFill>
                <a:latin typeface="Verdana"/>
                <a:cs typeface="Verdana"/>
              </a:rPr>
              <a:t>x </a:t>
            </a:r>
            <a:r>
              <a:rPr lang="en-US" sz="1950" b="1" i="1" spc="-20">
                <a:solidFill>
                  <a:srgbClr val="FF0000"/>
                </a:solidFill>
                <a:latin typeface="Verdana"/>
                <a:cs typeface="Verdana"/>
              </a:rPr>
              <a:t>10</a:t>
            </a:r>
            <a:r>
              <a:rPr lang="en-US" sz="1650" b="1" i="1" spc="-30" baseline="20202">
                <a:solidFill>
                  <a:srgbClr val="FF0000"/>
                </a:solidFill>
                <a:latin typeface="Verdana"/>
                <a:cs typeface="Verdana"/>
              </a:rPr>
              <a:t>81 </a:t>
            </a:r>
            <a:r>
              <a:rPr lang="en-US" sz="1950" spc="135">
                <a:latin typeface="Tahoma"/>
                <a:cs typeface="Tahoma"/>
              </a:rPr>
              <a:t>possible</a:t>
            </a:r>
            <a:r>
              <a:rPr lang="en-US" sz="1950" spc="-75">
                <a:latin typeface="Tahoma"/>
                <a:cs typeface="Tahoma"/>
              </a:rPr>
              <a:t> </a:t>
            </a:r>
            <a:r>
              <a:rPr lang="en-US" sz="1950" spc="125">
                <a:latin typeface="Tahoma"/>
                <a:cs typeface="Tahoma"/>
              </a:rPr>
              <a:t>tours</a:t>
            </a:r>
            <a:endParaRPr lang="en-US" sz="1950">
              <a:latin typeface="Tahoma"/>
              <a:cs typeface="Tahoma"/>
            </a:endParaRPr>
          </a:p>
          <a:p>
            <a:pPr marL="12700" marR="121920">
              <a:lnSpc>
                <a:spcPts val="2260"/>
              </a:lnSpc>
              <a:spcBef>
                <a:spcPts val="919"/>
              </a:spcBef>
            </a:pPr>
            <a:r>
              <a:rPr lang="en-US" sz="1950" i="1" spc="75">
                <a:latin typeface="Trebuchet MS"/>
                <a:cs typeface="Trebuchet MS"/>
              </a:rPr>
              <a:t>That’s </a:t>
            </a:r>
            <a:r>
              <a:rPr lang="en-US" sz="1950" i="1" spc="140">
                <a:latin typeface="Trebuchet MS"/>
                <a:cs typeface="Trebuchet MS"/>
              </a:rPr>
              <a:t>more </a:t>
            </a:r>
            <a:r>
              <a:rPr lang="en-US" sz="1950" i="1" spc="55">
                <a:latin typeface="Trebuchet MS"/>
                <a:cs typeface="Trebuchet MS"/>
              </a:rPr>
              <a:t>tour </a:t>
            </a:r>
            <a:r>
              <a:rPr lang="en-US" sz="1950" i="1" spc="120">
                <a:latin typeface="Trebuchet MS"/>
                <a:cs typeface="Trebuchet MS"/>
              </a:rPr>
              <a:t>combinations </a:t>
            </a:r>
            <a:r>
              <a:rPr lang="en-US" sz="1950" i="1" spc="105">
                <a:latin typeface="Trebuchet MS"/>
                <a:cs typeface="Trebuchet MS"/>
              </a:rPr>
              <a:t>than </a:t>
            </a:r>
            <a:r>
              <a:rPr lang="en-US" sz="1950" i="1" spc="75">
                <a:latin typeface="Trebuchet MS"/>
                <a:cs typeface="Trebuchet MS"/>
              </a:rPr>
              <a:t>there </a:t>
            </a:r>
            <a:r>
              <a:rPr lang="en-US" sz="1950" i="1" spc="100">
                <a:latin typeface="Trebuchet MS"/>
                <a:cs typeface="Trebuchet MS"/>
              </a:rPr>
              <a:t>are</a:t>
            </a:r>
            <a:r>
              <a:rPr lang="en-US" sz="1950" i="1" spc="-360">
                <a:latin typeface="Trebuchet MS"/>
                <a:cs typeface="Trebuchet MS"/>
              </a:rPr>
              <a:t> </a:t>
            </a:r>
            <a:r>
              <a:rPr lang="en-US" sz="1950" i="1" spc="120">
                <a:latin typeface="Trebuchet MS"/>
                <a:cs typeface="Trebuchet MS"/>
              </a:rPr>
              <a:t>observable  </a:t>
            </a:r>
            <a:r>
              <a:rPr lang="en-US" sz="1950" i="1" spc="155">
                <a:latin typeface="Trebuchet MS"/>
                <a:cs typeface="Trebuchet MS"/>
              </a:rPr>
              <a:t>atoms </a:t>
            </a:r>
            <a:r>
              <a:rPr lang="en-US" sz="1950" i="1" spc="50">
                <a:latin typeface="Trebuchet MS"/>
                <a:cs typeface="Trebuchet MS"/>
              </a:rPr>
              <a:t>in </a:t>
            </a:r>
            <a:r>
              <a:rPr lang="en-US" sz="1950" i="1" spc="80">
                <a:latin typeface="Trebuchet MS"/>
                <a:cs typeface="Trebuchet MS"/>
              </a:rPr>
              <a:t>the</a:t>
            </a:r>
            <a:r>
              <a:rPr lang="en-US" sz="1950" i="1" spc="-105">
                <a:latin typeface="Trebuchet MS"/>
                <a:cs typeface="Trebuchet MS"/>
              </a:rPr>
              <a:t> </a:t>
            </a:r>
            <a:r>
              <a:rPr lang="en-US" sz="1950" i="1" spc="110">
                <a:latin typeface="Trebuchet MS"/>
                <a:cs typeface="Trebuchet MS"/>
              </a:rPr>
              <a:t>universe!</a:t>
            </a:r>
            <a:endParaRPr lang="en-US" sz="19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266700" y="5186938"/>
            <a:ext cx="3676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lang="en-US" spc="250" smtClean="0"/>
              <a:t>20</a:t>
            </a:fld>
            <a:endParaRPr lang="en-US" spc="2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45502C6-1093-457D-8519-4F1840500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9"/>
          <a:stretch/>
        </p:blipFill>
        <p:spPr>
          <a:xfrm>
            <a:off x="7585294" y="1454510"/>
            <a:ext cx="2095301" cy="20437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3FAE-B2D0-406C-9D6E-BA6C1D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/>
              <a:t>Metaheuristic – Hill Climbing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F8FC-C2CC-49E1-84F0-1C30FB432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708" y="1498959"/>
            <a:ext cx="5685791" cy="3077766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Start with a random solution, even if it is poor quality.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Repeat the following steps for a number of iterations and/or until the solution cannot improve anymore.</a:t>
            </a:r>
          </a:p>
          <a:p>
            <a:endParaRPr lang="en-US" dirty="0"/>
          </a:p>
          <a:p>
            <a:pPr marL="571500" lvl="1" indent="-342900">
              <a:buAutoNum type="arabicPeriod"/>
            </a:pPr>
            <a:r>
              <a:rPr lang="en-US" dirty="0"/>
              <a:t>Select a random part of the solution and change it.</a:t>
            </a:r>
          </a:p>
          <a:p>
            <a:pPr marL="571500" lvl="1" indent="-342900">
              <a:buAutoNum type="arabicPeriod"/>
            </a:pPr>
            <a:r>
              <a:rPr lang="en-US" dirty="0"/>
              <a:t>If that results in an improvement, keep it.  </a:t>
            </a:r>
          </a:p>
          <a:p>
            <a:pPr marL="571500" lvl="1" indent="-342900">
              <a:buAutoNum type="arabicPeriod"/>
            </a:pPr>
            <a:endParaRPr lang="en-US" dirty="0"/>
          </a:p>
          <a:p>
            <a:pPr lvl="1" indent="0">
              <a:buNone/>
            </a:pPr>
            <a:r>
              <a:rPr lang="en-US" b="1" i="1" dirty="0">
                <a:solidFill>
                  <a:srgbClr val="D24726"/>
                </a:solidFill>
              </a:rPr>
              <a:t>Easy, right? But there is a problem…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A3EB5-0F6C-43B8-A803-085631DFF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0682" y="1311275"/>
            <a:ext cx="3256407" cy="24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2920" y="1280519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431800" y="0"/>
                </a:moveTo>
                <a:lnTo>
                  <a:pt x="0" y="431800"/>
                </a:lnTo>
              </a:path>
            </a:pathLst>
          </a:custGeom>
          <a:ln w="2911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6079" y="1665329"/>
            <a:ext cx="163830" cy="163830"/>
          </a:xfrm>
          <a:custGeom>
            <a:avLst/>
            <a:gdLst/>
            <a:ahLst/>
            <a:cxnLst/>
            <a:rect l="l" t="t" r="r" b="b"/>
            <a:pathLst>
              <a:path w="163830" h="163830">
                <a:moveTo>
                  <a:pt x="81280" y="0"/>
                </a:moveTo>
                <a:lnTo>
                  <a:pt x="0" y="163830"/>
                </a:lnTo>
                <a:lnTo>
                  <a:pt x="163830" y="82550"/>
                </a:lnTo>
                <a:lnTo>
                  <a:pt x="8128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1371959"/>
            <a:ext cx="85090" cy="2029460"/>
          </a:xfrm>
          <a:custGeom>
            <a:avLst/>
            <a:gdLst/>
            <a:ahLst/>
            <a:cxnLst/>
            <a:rect l="l" t="t" r="r" b="b"/>
            <a:pathLst>
              <a:path w="85089" h="2029460">
                <a:moveTo>
                  <a:pt x="0" y="0"/>
                </a:moveTo>
                <a:lnTo>
                  <a:pt x="85089" y="2029459"/>
                </a:lnTo>
              </a:path>
            </a:pathLst>
          </a:custGeom>
          <a:ln w="2911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1470" y="3391260"/>
            <a:ext cx="115570" cy="175260"/>
          </a:xfrm>
          <a:custGeom>
            <a:avLst/>
            <a:gdLst/>
            <a:ahLst/>
            <a:cxnLst/>
            <a:rect l="l" t="t" r="r" b="b"/>
            <a:pathLst>
              <a:path w="115570" h="175260">
                <a:moveTo>
                  <a:pt x="115569" y="0"/>
                </a:moveTo>
                <a:lnTo>
                  <a:pt x="0" y="5079"/>
                </a:lnTo>
                <a:lnTo>
                  <a:pt x="64769" y="175259"/>
                </a:lnTo>
                <a:lnTo>
                  <a:pt x="11556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3440" y="1280519"/>
            <a:ext cx="836930" cy="1591310"/>
          </a:xfrm>
          <a:custGeom>
            <a:avLst/>
            <a:gdLst/>
            <a:ahLst/>
            <a:cxnLst/>
            <a:rect l="l" t="t" r="r" b="b"/>
            <a:pathLst>
              <a:path w="836929" h="1591310">
                <a:moveTo>
                  <a:pt x="0" y="0"/>
                </a:moveTo>
                <a:lnTo>
                  <a:pt x="836930" y="1591310"/>
                </a:lnTo>
              </a:path>
            </a:pathLst>
          </a:custGeom>
          <a:ln w="2911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5759" y="2837539"/>
            <a:ext cx="132080" cy="180340"/>
          </a:xfrm>
          <a:custGeom>
            <a:avLst/>
            <a:gdLst/>
            <a:ahLst/>
            <a:cxnLst/>
            <a:rect l="l" t="t" r="r" b="b"/>
            <a:pathLst>
              <a:path w="132079" h="180339">
                <a:moveTo>
                  <a:pt x="102869" y="0"/>
                </a:moveTo>
                <a:lnTo>
                  <a:pt x="0" y="54610"/>
                </a:lnTo>
                <a:lnTo>
                  <a:pt x="132079" y="180339"/>
                </a:lnTo>
                <a:lnTo>
                  <a:pt x="10286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23759" y="2560679"/>
            <a:ext cx="0" cy="1755139"/>
          </a:xfrm>
          <a:custGeom>
            <a:avLst/>
            <a:gdLst/>
            <a:ahLst/>
            <a:cxnLst/>
            <a:rect l="l" t="t" r="r" b="b"/>
            <a:pathLst>
              <a:path h="1755139">
                <a:moveTo>
                  <a:pt x="0" y="0"/>
                </a:moveTo>
                <a:lnTo>
                  <a:pt x="0" y="1755140"/>
                </a:lnTo>
              </a:path>
            </a:pathLst>
          </a:custGeom>
          <a:ln w="2911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6609" y="4308199"/>
            <a:ext cx="115570" cy="172720"/>
          </a:xfrm>
          <a:custGeom>
            <a:avLst/>
            <a:gdLst/>
            <a:ahLst/>
            <a:cxnLst/>
            <a:rect l="l" t="t" r="r" b="b"/>
            <a:pathLst>
              <a:path w="115570" h="172720">
                <a:moveTo>
                  <a:pt x="115570" y="0"/>
                </a:moveTo>
                <a:lnTo>
                  <a:pt x="0" y="0"/>
                </a:lnTo>
                <a:lnTo>
                  <a:pt x="57150" y="172719"/>
                </a:lnTo>
                <a:lnTo>
                  <a:pt x="11557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6600" y="926189"/>
            <a:ext cx="1859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3333"/>
                </a:solidFill>
                <a:latin typeface="Arial"/>
                <a:cs typeface="Arial"/>
              </a:rPr>
              <a:t>LOCAL</a:t>
            </a:r>
            <a:r>
              <a:rPr sz="1800" spc="-14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33"/>
                </a:solidFill>
                <a:latin typeface="Arial"/>
                <a:cs typeface="Arial"/>
              </a:rPr>
              <a:t>MINIMUM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03950" y="2206350"/>
            <a:ext cx="202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CC00"/>
                </a:solidFill>
                <a:latin typeface="Arial"/>
                <a:cs typeface="Arial"/>
              </a:rPr>
              <a:t>GLOBAL</a:t>
            </a:r>
            <a:r>
              <a:rPr sz="1800" spc="-12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CC00"/>
                </a:solidFill>
                <a:latin typeface="Arial"/>
                <a:cs typeface="Arial"/>
              </a:rPr>
              <a:t>MINIMUM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9200" y="228636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9200" y="228636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3520" y="2652119"/>
            <a:ext cx="109220" cy="217170"/>
          </a:xfrm>
          <a:custGeom>
            <a:avLst/>
            <a:gdLst/>
            <a:ahLst/>
            <a:cxnLst/>
            <a:rect l="l" t="t" r="r" b="b"/>
            <a:pathLst>
              <a:path w="109220" h="217169">
                <a:moveTo>
                  <a:pt x="0" y="0"/>
                </a:moveTo>
                <a:lnTo>
                  <a:pt x="109219" y="217169"/>
                </a:lnTo>
              </a:path>
            </a:pathLst>
          </a:custGeom>
          <a:ln w="291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6859" y="2837539"/>
            <a:ext cx="129539" cy="180340"/>
          </a:xfrm>
          <a:custGeom>
            <a:avLst/>
            <a:gdLst/>
            <a:ahLst/>
            <a:cxnLst/>
            <a:rect l="l" t="t" r="r" b="b"/>
            <a:pathLst>
              <a:path w="129539" h="180339">
                <a:moveTo>
                  <a:pt x="104139" y="0"/>
                </a:moveTo>
                <a:lnTo>
                  <a:pt x="0" y="50800"/>
                </a:lnTo>
                <a:lnTo>
                  <a:pt x="129539" y="180339"/>
                </a:lnTo>
                <a:lnTo>
                  <a:pt x="10413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0650" y="234172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0650" y="234172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7640" y="25606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lnTo>
                  <a:pt x="133614" y="6314"/>
                </a:lnTo>
                <a:lnTo>
                  <a:pt x="89746" y="24271"/>
                </a:lnTo>
                <a:lnTo>
                  <a:pt x="52863" y="52387"/>
                </a:lnTo>
                <a:lnTo>
                  <a:pt x="24553" y="89182"/>
                </a:lnTo>
                <a:lnTo>
                  <a:pt x="6402" y="133173"/>
                </a:lnTo>
                <a:lnTo>
                  <a:pt x="0" y="182880"/>
                </a:lnTo>
                <a:lnTo>
                  <a:pt x="6402" y="232586"/>
                </a:lnTo>
                <a:lnTo>
                  <a:pt x="24553" y="276577"/>
                </a:lnTo>
                <a:lnTo>
                  <a:pt x="52863" y="313372"/>
                </a:lnTo>
                <a:lnTo>
                  <a:pt x="89746" y="341488"/>
                </a:lnTo>
                <a:lnTo>
                  <a:pt x="133614" y="359445"/>
                </a:lnTo>
                <a:lnTo>
                  <a:pt x="182880" y="365760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80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8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7640" y="25606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80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80" y="365760"/>
                </a:lnTo>
                <a:lnTo>
                  <a:pt x="133614" y="359445"/>
                </a:lnTo>
                <a:lnTo>
                  <a:pt x="89746" y="341488"/>
                </a:lnTo>
                <a:lnTo>
                  <a:pt x="52863" y="313372"/>
                </a:lnTo>
                <a:lnTo>
                  <a:pt x="24553" y="276577"/>
                </a:lnTo>
                <a:lnTo>
                  <a:pt x="6402" y="232586"/>
                </a:lnTo>
                <a:lnTo>
                  <a:pt x="0" y="182880"/>
                </a:lnTo>
                <a:lnTo>
                  <a:pt x="6402" y="133173"/>
                </a:lnTo>
                <a:lnTo>
                  <a:pt x="24553" y="89182"/>
                </a:lnTo>
                <a:lnTo>
                  <a:pt x="52863" y="52387"/>
                </a:lnTo>
                <a:lnTo>
                  <a:pt x="89746" y="24271"/>
                </a:lnTo>
                <a:lnTo>
                  <a:pt x="133614" y="6314"/>
                </a:lnTo>
                <a:lnTo>
                  <a:pt x="182880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9090" y="2616044"/>
            <a:ext cx="139700" cy="139065"/>
          </a:xfrm>
          <a:custGeom>
            <a:avLst/>
            <a:gdLst/>
            <a:ahLst/>
            <a:cxnLst/>
            <a:rect l="l" t="t" r="r" b="b"/>
            <a:pathLst>
              <a:path w="139700" h="139064">
                <a:moveTo>
                  <a:pt x="20181" y="0"/>
                </a:moveTo>
                <a:lnTo>
                  <a:pt x="0" y="9405"/>
                </a:lnTo>
                <a:lnTo>
                  <a:pt x="18176" y="10060"/>
                </a:lnTo>
                <a:lnTo>
                  <a:pt x="39687" y="16549"/>
                </a:lnTo>
                <a:lnTo>
                  <a:pt x="88900" y="51315"/>
                </a:lnTo>
                <a:lnTo>
                  <a:pt x="123031" y="100369"/>
                </a:lnTo>
                <a:lnTo>
                  <a:pt x="129539" y="138945"/>
                </a:lnTo>
                <a:lnTo>
                  <a:pt x="139481" y="119300"/>
                </a:lnTo>
                <a:lnTo>
                  <a:pt x="125075" y="64293"/>
                </a:lnTo>
                <a:lnTo>
                  <a:pt x="74830" y="14049"/>
                </a:lnTo>
                <a:lnTo>
                  <a:pt x="46196" y="1785"/>
                </a:lnTo>
                <a:lnTo>
                  <a:pt x="201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9090" y="2616044"/>
            <a:ext cx="139700" cy="139065"/>
          </a:xfrm>
          <a:custGeom>
            <a:avLst/>
            <a:gdLst/>
            <a:ahLst/>
            <a:cxnLst/>
            <a:rect l="l" t="t" r="r" b="b"/>
            <a:pathLst>
              <a:path w="139700" h="139064">
                <a:moveTo>
                  <a:pt x="0" y="9405"/>
                </a:moveTo>
                <a:lnTo>
                  <a:pt x="39687" y="16549"/>
                </a:lnTo>
                <a:lnTo>
                  <a:pt x="88900" y="51315"/>
                </a:lnTo>
                <a:lnTo>
                  <a:pt x="123031" y="100369"/>
                </a:lnTo>
                <a:lnTo>
                  <a:pt x="129539" y="138945"/>
                </a:lnTo>
                <a:lnTo>
                  <a:pt x="139481" y="119300"/>
                </a:lnTo>
                <a:lnTo>
                  <a:pt x="125075" y="64293"/>
                </a:lnTo>
                <a:lnTo>
                  <a:pt x="74830" y="14049"/>
                </a:lnTo>
                <a:lnTo>
                  <a:pt x="20181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3790" y="2206350"/>
            <a:ext cx="286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3333"/>
                </a:solidFill>
                <a:latin typeface="Arial"/>
                <a:cs typeface="Arial"/>
              </a:rPr>
              <a:t>Greedy algorithm gets</a:t>
            </a:r>
            <a:r>
              <a:rPr sz="1800" spc="-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33"/>
                </a:solidFill>
                <a:latin typeface="Arial"/>
                <a:cs typeface="Arial"/>
              </a:rPr>
              <a:t>stuck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3790" y="2206350"/>
            <a:ext cx="2607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CC00"/>
                </a:solidFill>
                <a:latin typeface="Arial"/>
                <a:cs typeface="Arial"/>
              </a:rPr>
              <a:t>We </a:t>
            </a:r>
            <a:r>
              <a:rPr sz="1800" spc="-10" dirty="0">
                <a:solidFill>
                  <a:srgbClr val="00CC00"/>
                </a:solidFill>
                <a:latin typeface="Arial"/>
                <a:cs typeface="Arial"/>
              </a:rPr>
              <a:t>really want </a:t>
            </a:r>
            <a:r>
              <a:rPr sz="1800" spc="-5" dirty="0">
                <a:solidFill>
                  <a:srgbClr val="00CC00"/>
                </a:solidFill>
                <a:latin typeface="Arial"/>
                <a:cs typeface="Arial"/>
              </a:rPr>
              <a:t>to be</a:t>
            </a:r>
            <a:r>
              <a:rPr sz="1800" spc="-2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CC00"/>
                </a:solidFill>
                <a:latin typeface="Arial"/>
                <a:cs typeface="Arial"/>
              </a:rPr>
              <a:t>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3759" y="2553060"/>
            <a:ext cx="0" cy="1755139"/>
          </a:xfrm>
          <a:custGeom>
            <a:avLst/>
            <a:gdLst/>
            <a:ahLst/>
            <a:cxnLst/>
            <a:rect l="l" t="t" r="r" b="b"/>
            <a:pathLst>
              <a:path h="1755139">
                <a:moveTo>
                  <a:pt x="0" y="0"/>
                </a:moveTo>
                <a:lnTo>
                  <a:pt x="0" y="1755139"/>
                </a:lnTo>
              </a:path>
            </a:pathLst>
          </a:custGeom>
          <a:ln w="2911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6609" y="4300580"/>
            <a:ext cx="115570" cy="172720"/>
          </a:xfrm>
          <a:custGeom>
            <a:avLst/>
            <a:gdLst/>
            <a:ahLst/>
            <a:cxnLst/>
            <a:rect l="l" t="t" r="r" b="b"/>
            <a:pathLst>
              <a:path w="115570" h="172720">
                <a:moveTo>
                  <a:pt x="115570" y="0"/>
                </a:moveTo>
                <a:lnTo>
                  <a:pt x="0" y="0"/>
                </a:lnTo>
                <a:lnTo>
                  <a:pt x="57150" y="172720"/>
                </a:lnTo>
                <a:lnTo>
                  <a:pt x="11557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124" y="2090643"/>
            <a:ext cx="281305" cy="142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7800" y="2042519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00"/>
                </a:solidFill>
                <a:latin typeface="Arial"/>
                <a:cs typeface="Arial"/>
              </a:rPr>
              <a:t>Or </a:t>
            </a:r>
            <a:r>
              <a:rPr sz="1800" spc="-10" dirty="0">
                <a:solidFill>
                  <a:srgbClr val="00CC00"/>
                </a:solidFill>
                <a:latin typeface="Arial"/>
                <a:cs typeface="Arial"/>
              </a:rPr>
              <a:t>even</a:t>
            </a:r>
            <a:r>
              <a:rPr sz="1800" spc="-80" dirty="0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CC00"/>
                </a:solidFill>
                <a:latin typeface="Arial"/>
                <a:cs typeface="Arial"/>
              </a:rPr>
              <a:t>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06240" y="2560679"/>
            <a:ext cx="0" cy="1023619"/>
          </a:xfrm>
          <a:custGeom>
            <a:avLst/>
            <a:gdLst/>
            <a:ahLst/>
            <a:cxnLst/>
            <a:rect l="l" t="t" r="r" b="b"/>
            <a:pathLst>
              <a:path h="1023620">
                <a:moveTo>
                  <a:pt x="0" y="0"/>
                </a:moveTo>
                <a:lnTo>
                  <a:pt x="0" y="1023620"/>
                </a:lnTo>
              </a:path>
            </a:pathLst>
          </a:custGeom>
          <a:ln w="2911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9090" y="3576680"/>
            <a:ext cx="115570" cy="172720"/>
          </a:xfrm>
          <a:custGeom>
            <a:avLst/>
            <a:gdLst/>
            <a:ahLst/>
            <a:cxnLst/>
            <a:rect l="l" t="t" r="r" b="b"/>
            <a:pathLst>
              <a:path w="115570" h="172720">
                <a:moveTo>
                  <a:pt x="115570" y="0"/>
                </a:moveTo>
                <a:lnTo>
                  <a:pt x="0" y="0"/>
                </a:lnTo>
                <a:lnTo>
                  <a:pt x="57150" y="172720"/>
                </a:lnTo>
                <a:lnTo>
                  <a:pt x="11557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28109" y="5155354"/>
            <a:ext cx="20015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5" dirty="0">
                <a:latin typeface="Arial"/>
                <a:cs typeface="Arial"/>
              </a:rPr>
              <a:t>Tour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932357"/>
            <a:ext cx="292100" cy="1578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58740" y="1954889"/>
            <a:ext cx="228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solidFill>
                  <a:srgbClr val="0000FF"/>
                </a:solidFill>
                <a:latin typeface="Tahoma"/>
                <a:cs typeface="Tahoma"/>
              </a:rPr>
              <a:t>How </a:t>
            </a:r>
            <a:r>
              <a:rPr sz="1800" spc="125" dirty="0">
                <a:solidFill>
                  <a:srgbClr val="0000FF"/>
                </a:solidFill>
                <a:latin typeface="Tahoma"/>
                <a:cs typeface="Tahoma"/>
              </a:rPr>
              <a:t>do </a:t>
            </a:r>
            <a:r>
              <a:rPr sz="1800" spc="145" dirty="0">
                <a:solidFill>
                  <a:srgbClr val="0000FF"/>
                </a:solidFill>
                <a:latin typeface="Tahoma"/>
                <a:cs typeface="Tahoma"/>
              </a:rPr>
              <a:t>we</a:t>
            </a:r>
            <a:r>
              <a:rPr sz="1800" spc="-28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0000FF"/>
                </a:solidFill>
                <a:latin typeface="Tahoma"/>
                <a:cs typeface="Tahoma"/>
              </a:rPr>
              <a:t>escape?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9" y="5153918"/>
            <a:ext cx="22472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278292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932357"/>
            <a:ext cx="292100" cy="1578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9" y="28350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6409" y="289036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39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3790" y="1882499"/>
            <a:ext cx="35629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solidFill>
                  <a:srgbClr val="0000FF"/>
                </a:solidFill>
                <a:latin typeface="Tahoma"/>
                <a:cs typeface="Tahoma"/>
              </a:rPr>
              <a:t>Make </a:t>
            </a:r>
            <a:r>
              <a:rPr sz="1800" spc="200" dirty="0">
                <a:solidFill>
                  <a:srgbClr val="0000FF"/>
                </a:solidFill>
                <a:latin typeface="Tahoma"/>
                <a:cs typeface="Tahoma"/>
              </a:rPr>
              <a:t>me</a:t>
            </a:r>
            <a:r>
              <a:rPr lang="en-US" sz="1800" spc="2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3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b="1" spc="145" dirty="0">
                <a:solidFill>
                  <a:srgbClr val="0000FF"/>
                </a:solidFill>
                <a:latin typeface="Arial"/>
                <a:cs typeface="Arial"/>
              </a:rPr>
              <a:t>slightly </a:t>
            </a:r>
            <a:r>
              <a:rPr sz="1800" spc="125" dirty="0">
                <a:solidFill>
                  <a:srgbClr val="0000FF"/>
                </a:solidFill>
                <a:latin typeface="Tahoma"/>
                <a:cs typeface="Tahoma"/>
              </a:rPr>
              <a:t>less </a:t>
            </a:r>
            <a:r>
              <a:rPr sz="1800" spc="130" dirty="0">
                <a:solidFill>
                  <a:srgbClr val="0000FF"/>
                </a:solidFill>
                <a:latin typeface="Tahoma"/>
                <a:cs typeface="Tahoma"/>
              </a:rPr>
              <a:t>greedy!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9" y="5153918"/>
            <a:ext cx="22472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932357"/>
            <a:ext cx="292100" cy="1578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609" y="249591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133614" y="6402"/>
                </a:lnTo>
                <a:lnTo>
                  <a:pt x="89746" y="24553"/>
                </a:lnTo>
                <a:lnTo>
                  <a:pt x="52863" y="52863"/>
                </a:lnTo>
                <a:lnTo>
                  <a:pt x="24553" y="89746"/>
                </a:lnTo>
                <a:lnTo>
                  <a:pt x="6402" y="133614"/>
                </a:lnTo>
                <a:lnTo>
                  <a:pt x="0" y="182880"/>
                </a:lnTo>
                <a:lnTo>
                  <a:pt x="6402" y="232586"/>
                </a:lnTo>
                <a:lnTo>
                  <a:pt x="24553" y="276577"/>
                </a:lnTo>
                <a:lnTo>
                  <a:pt x="52863" y="313372"/>
                </a:lnTo>
                <a:lnTo>
                  <a:pt x="89746" y="341488"/>
                </a:lnTo>
                <a:lnTo>
                  <a:pt x="133614" y="359445"/>
                </a:lnTo>
                <a:lnTo>
                  <a:pt x="182879" y="365760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80"/>
                </a:lnTo>
                <a:lnTo>
                  <a:pt x="359445" y="133614"/>
                </a:lnTo>
                <a:lnTo>
                  <a:pt x="341488" y="89746"/>
                </a:lnTo>
                <a:lnTo>
                  <a:pt x="313372" y="52863"/>
                </a:lnTo>
                <a:lnTo>
                  <a:pt x="276577" y="24553"/>
                </a:lnTo>
                <a:lnTo>
                  <a:pt x="232586" y="6402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69609" y="249591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79" y="0"/>
                </a:moveTo>
                <a:lnTo>
                  <a:pt x="232586" y="6402"/>
                </a:lnTo>
                <a:lnTo>
                  <a:pt x="276577" y="24553"/>
                </a:lnTo>
                <a:lnTo>
                  <a:pt x="313372" y="52863"/>
                </a:lnTo>
                <a:lnTo>
                  <a:pt x="341488" y="89746"/>
                </a:lnTo>
                <a:lnTo>
                  <a:pt x="359445" y="133614"/>
                </a:lnTo>
                <a:lnTo>
                  <a:pt x="365760" y="182880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60"/>
                </a:lnTo>
                <a:lnTo>
                  <a:pt x="133614" y="359445"/>
                </a:lnTo>
                <a:lnTo>
                  <a:pt x="89746" y="341488"/>
                </a:lnTo>
                <a:lnTo>
                  <a:pt x="52863" y="313372"/>
                </a:lnTo>
                <a:lnTo>
                  <a:pt x="24553" y="276577"/>
                </a:lnTo>
                <a:lnTo>
                  <a:pt x="6402" y="232586"/>
                </a:lnTo>
                <a:lnTo>
                  <a:pt x="0" y="182880"/>
                </a:lnTo>
                <a:lnTo>
                  <a:pt x="6402" y="133614"/>
                </a:lnTo>
                <a:lnTo>
                  <a:pt x="24553" y="89746"/>
                </a:lnTo>
                <a:lnTo>
                  <a:pt x="52863" y="52863"/>
                </a:lnTo>
                <a:lnTo>
                  <a:pt x="89746" y="24553"/>
                </a:lnTo>
                <a:lnTo>
                  <a:pt x="133614" y="6402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1059" y="2551293"/>
            <a:ext cx="139700" cy="139065"/>
          </a:xfrm>
          <a:custGeom>
            <a:avLst/>
            <a:gdLst/>
            <a:ahLst/>
            <a:cxnLst/>
            <a:rect l="l" t="t" r="r" b="b"/>
            <a:pathLst>
              <a:path w="139700" h="139064">
                <a:moveTo>
                  <a:pt x="20181" y="0"/>
                </a:moveTo>
                <a:lnTo>
                  <a:pt x="0" y="9386"/>
                </a:lnTo>
                <a:lnTo>
                  <a:pt x="18176" y="10040"/>
                </a:lnTo>
                <a:lnTo>
                  <a:pt x="39687" y="16529"/>
                </a:lnTo>
                <a:lnTo>
                  <a:pt x="88900" y="51296"/>
                </a:lnTo>
                <a:lnTo>
                  <a:pt x="123031" y="100349"/>
                </a:lnTo>
                <a:lnTo>
                  <a:pt x="129539" y="138926"/>
                </a:lnTo>
                <a:lnTo>
                  <a:pt x="139481" y="119479"/>
                </a:lnTo>
                <a:lnTo>
                  <a:pt x="125075" y="65345"/>
                </a:lnTo>
                <a:lnTo>
                  <a:pt x="74830" y="14565"/>
                </a:lnTo>
                <a:lnTo>
                  <a:pt x="46196" y="1924"/>
                </a:lnTo>
                <a:lnTo>
                  <a:pt x="201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1059" y="2551293"/>
            <a:ext cx="139700" cy="139065"/>
          </a:xfrm>
          <a:custGeom>
            <a:avLst/>
            <a:gdLst/>
            <a:ahLst/>
            <a:cxnLst/>
            <a:rect l="l" t="t" r="r" b="b"/>
            <a:pathLst>
              <a:path w="139700" h="139064">
                <a:moveTo>
                  <a:pt x="0" y="9386"/>
                </a:moveTo>
                <a:lnTo>
                  <a:pt x="39687" y="16529"/>
                </a:lnTo>
                <a:lnTo>
                  <a:pt x="88900" y="51296"/>
                </a:lnTo>
                <a:lnTo>
                  <a:pt x="123031" y="100349"/>
                </a:lnTo>
                <a:lnTo>
                  <a:pt x="129539" y="138926"/>
                </a:lnTo>
                <a:lnTo>
                  <a:pt x="139481" y="119479"/>
                </a:lnTo>
                <a:lnTo>
                  <a:pt x="125075" y="65345"/>
                </a:lnTo>
                <a:lnTo>
                  <a:pt x="74830" y="14565"/>
                </a:lnTo>
                <a:lnTo>
                  <a:pt x="20181" y="0"/>
                </a:lnTo>
                <a:lnTo>
                  <a:pt x="0" y="938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5370" y="2462889"/>
            <a:ext cx="276860" cy="116839"/>
          </a:xfrm>
          <a:custGeom>
            <a:avLst/>
            <a:gdLst/>
            <a:ahLst/>
            <a:cxnLst/>
            <a:rect l="l" t="t" r="r" b="b"/>
            <a:pathLst>
              <a:path w="276860" h="116839">
                <a:moveTo>
                  <a:pt x="0" y="116839"/>
                </a:moveTo>
                <a:lnTo>
                  <a:pt x="276859" y="0"/>
                </a:lnTo>
              </a:path>
            </a:pathLst>
          </a:custGeom>
          <a:ln w="291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1750" y="2396850"/>
            <a:ext cx="182880" cy="121920"/>
          </a:xfrm>
          <a:custGeom>
            <a:avLst/>
            <a:gdLst/>
            <a:ahLst/>
            <a:cxnLst/>
            <a:rect l="l" t="t" r="r" b="b"/>
            <a:pathLst>
              <a:path w="182879" h="121919">
                <a:moveTo>
                  <a:pt x="182879" y="0"/>
                </a:moveTo>
                <a:lnTo>
                  <a:pt x="0" y="15239"/>
                </a:lnTo>
                <a:lnTo>
                  <a:pt x="45720" y="121919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66590" y="1954889"/>
            <a:ext cx="545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solidFill>
                  <a:srgbClr val="0000FF"/>
                </a:solidFill>
                <a:latin typeface="Tahoma"/>
                <a:cs typeface="Tahoma"/>
              </a:rPr>
              <a:t>Occasionally</a:t>
            </a:r>
            <a:r>
              <a:rPr sz="180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0000FF"/>
                </a:solidFill>
                <a:latin typeface="Tahoma"/>
                <a:cs typeface="Tahoma"/>
              </a:rPr>
              <a:t>allow</a:t>
            </a:r>
            <a:r>
              <a:rPr sz="180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800" spc="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0000FF"/>
                </a:solidFill>
                <a:latin typeface="Tahoma"/>
                <a:cs typeface="Tahoma"/>
              </a:rPr>
              <a:t>marginally</a:t>
            </a:r>
            <a:r>
              <a:rPr sz="180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0000FF"/>
                </a:solidFill>
                <a:latin typeface="Tahoma"/>
                <a:cs typeface="Tahoma"/>
              </a:rPr>
              <a:t>inferior</a:t>
            </a:r>
            <a:r>
              <a:rPr sz="1800" spc="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0000FF"/>
                </a:solidFill>
                <a:latin typeface="Tahoma"/>
                <a:cs typeface="Tahoma"/>
              </a:rPr>
              <a:t>move...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8109" y="5153918"/>
            <a:ext cx="22472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932357"/>
            <a:ext cx="292100" cy="1578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6559" y="30178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80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80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80" y="365760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80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8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6559" y="30178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80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80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80" y="365760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80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80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8009" y="307324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30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8009" y="307324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9405"/>
                </a:moveTo>
                <a:lnTo>
                  <a:pt x="38576" y="16549"/>
                </a:lnTo>
                <a:lnTo>
                  <a:pt x="87630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05319" y="3439519"/>
            <a:ext cx="69850" cy="566420"/>
          </a:xfrm>
          <a:custGeom>
            <a:avLst/>
            <a:gdLst/>
            <a:ahLst/>
            <a:cxnLst/>
            <a:rect l="l" t="t" r="r" b="b"/>
            <a:pathLst>
              <a:path w="69850" h="566420">
                <a:moveTo>
                  <a:pt x="0" y="0"/>
                </a:moveTo>
                <a:lnTo>
                  <a:pt x="69850" y="566420"/>
                </a:lnTo>
              </a:path>
            </a:pathLst>
          </a:custGeom>
          <a:ln w="291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8019" y="3990699"/>
            <a:ext cx="114300" cy="180340"/>
          </a:xfrm>
          <a:custGeom>
            <a:avLst/>
            <a:gdLst/>
            <a:ahLst/>
            <a:cxnLst/>
            <a:rect l="l" t="t" r="r" b="b"/>
            <a:pathLst>
              <a:path w="114300" h="180339">
                <a:moveTo>
                  <a:pt x="114300" y="0"/>
                </a:moveTo>
                <a:lnTo>
                  <a:pt x="0" y="15239"/>
                </a:lnTo>
                <a:lnTo>
                  <a:pt x="78739" y="180339"/>
                </a:lnTo>
                <a:lnTo>
                  <a:pt x="11430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6859" y="2065380"/>
            <a:ext cx="297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000FF"/>
                </a:solidFill>
                <a:latin typeface="Tahoma"/>
                <a:cs typeface="Tahoma"/>
              </a:rPr>
              <a:t>To </a:t>
            </a:r>
            <a:r>
              <a:rPr sz="1800" spc="105" dirty="0">
                <a:solidFill>
                  <a:srgbClr val="0000FF"/>
                </a:solidFill>
                <a:latin typeface="Tahoma"/>
                <a:cs typeface="Tahoma"/>
              </a:rPr>
              <a:t>find </a:t>
            </a:r>
            <a:r>
              <a:rPr sz="1800" spc="114" dirty="0">
                <a:solidFill>
                  <a:srgbClr val="0000FF"/>
                </a:solidFill>
                <a:latin typeface="Tahoma"/>
                <a:cs typeface="Tahoma"/>
              </a:rPr>
              <a:t>superior</a:t>
            </a:r>
            <a:r>
              <a:rPr sz="18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0000FF"/>
                </a:solidFill>
                <a:latin typeface="Tahoma"/>
                <a:cs typeface="Tahoma"/>
              </a:rPr>
              <a:t>solutions!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8109" y="5153918"/>
            <a:ext cx="22472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932357"/>
            <a:ext cx="292100" cy="15786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Distance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0880" y="431454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79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79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0880" y="431454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79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79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2330" y="4369913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2330" y="4369913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3979" y="1954889"/>
            <a:ext cx="297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000FF"/>
                </a:solidFill>
                <a:latin typeface="Tahoma"/>
                <a:cs typeface="Tahoma"/>
              </a:rPr>
              <a:t>To </a:t>
            </a:r>
            <a:r>
              <a:rPr sz="1800" spc="105" dirty="0">
                <a:solidFill>
                  <a:srgbClr val="0000FF"/>
                </a:solidFill>
                <a:latin typeface="Tahoma"/>
                <a:cs typeface="Tahoma"/>
              </a:rPr>
              <a:t>find </a:t>
            </a:r>
            <a:r>
              <a:rPr sz="1800" spc="114" dirty="0">
                <a:solidFill>
                  <a:srgbClr val="0000FF"/>
                </a:solidFill>
                <a:latin typeface="Tahoma"/>
                <a:cs typeface="Tahoma"/>
              </a:rPr>
              <a:t>superior</a:t>
            </a:r>
            <a:r>
              <a:rPr sz="18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0000FF"/>
                </a:solidFill>
                <a:latin typeface="Tahoma"/>
                <a:cs typeface="Tahoma"/>
              </a:rPr>
              <a:t>solutions!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9" y="5153918"/>
            <a:ext cx="224726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20" dirty="0">
                <a:latin typeface="Tahoma"/>
                <a:cs typeface="Tahoma"/>
              </a:rPr>
              <a:t>Tour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DEE5-3242-468F-BC25-386FBA5A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E102E-4B62-4F7A-9F14-FB1B1452E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708" y="1498959"/>
            <a:ext cx="8886191" cy="3447098"/>
          </a:xfrm>
        </p:spPr>
        <p:txBody>
          <a:bodyPr/>
          <a:lstStyle/>
          <a:p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Simulated annealing </a:t>
            </a:r>
            <a:r>
              <a:rPr lang="en-US" dirty="0"/>
              <a:t>is another metaheuristic similar to hill-climbing, but it periodically allows inferior moves hoping it will lead to better solutions. </a:t>
            </a:r>
          </a:p>
          <a:p>
            <a:endParaRPr lang="en-US" dirty="0"/>
          </a:p>
          <a:p>
            <a:r>
              <a:rPr lang="en-US" dirty="0"/>
              <a:t>It can be surprisingly versatile, and used to optimize problems ranging from the Traveling Salesman to tuning neural networks. </a:t>
            </a:r>
          </a:p>
          <a:p>
            <a:endParaRPr lang="en-US" dirty="0"/>
          </a:p>
          <a:p>
            <a:r>
              <a:rPr lang="en-US" dirty="0"/>
              <a:t>So how do you determine whether to keep an inferior move?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temperature schedule </a:t>
            </a:r>
            <a:r>
              <a:rPr lang="en-US" b="0" dirty="0"/>
              <a:t>throttles periodically between greediness (don’t accept an inferior move) and randomness (accept an inferior move).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given temperature on the given iteration will result in a weighted coin flip, and that coin flip will determine whether the inferior move is accepted or not.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69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EFAD-33AA-442A-A482-E87700CA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Calculating the Weighted Coin Flip Probability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D9EF3-498C-44E5-B97D-1447174E3B3D}"/>
              </a:ext>
            </a:extLst>
          </p:cNvPr>
          <p:cNvSpPr txBox="1"/>
          <p:nvPr/>
        </p:nvSpPr>
        <p:spPr>
          <a:xfrm>
            <a:off x="346709" y="1409638"/>
            <a:ext cx="5347064" cy="9840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</a:t>
            </a: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given temperature, here is how to convert it into a probability of accepting an inferior move.</a:t>
            </a:r>
          </a:p>
          <a:p>
            <a:pPr algn="l">
              <a:spcAft>
                <a:spcPts val="2000"/>
              </a:spcAft>
            </a:pP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000" b="1" i="1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degrading</a:t>
            </a:r>
            <a:r>
              <a:rPr lang="en-US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000" b="1" i="1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</a:t>
            </a:r>
            <a:r>
              <a:rPr lang="en-US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reflect the inferior distance and current distance of the move respectively.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25AF5-C699-46AF-8C30-52883340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749675"/>
            <a:ext cx="3886200" cy="1188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CEA174-4B6B-4953-A746-FB9C2B3A2A34}"/>
              </a:ext>
            </a:extLst>
          </p:cNvPr>
          <p:cNvSpPr/>
          <p:nvPr/>
        </p:nvSpPr>
        <p:spPr>
          <a:xfrm>
            <a:off x="927100" y="5151802"/>
            <a:ext cx="4944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https://www.desmos.com/calculator/rpfpfiq7ce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6" descr="Graph Preview">
            <a:extLst>
              <a:ext uri="{FF2B5EF4-FFF2-40B4-BE49-F238E27FC236}">
                <a16:creationId xmlns:a16="http://schemas.microsoft.com/office/drawing/2014/main" id="{3718E876-CE7F-45E2-850C-CCBF48B1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51" y="1347393"/>
            <a:ext cx="3766538" cy="37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27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2DC9-D2C8-4A7D-A7D7-00A8DE69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Metaheuristic – Simulated Annealing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D8875-AE08-47AC-9FFE-2A0E31212489}"/>
              </a:ext>
            </a:extLst>
          </p:cNvPr>
          <p:cNvSpPr/>
          <p:nvPr/>
        </p:nvSpPr>
        <p:spPr>
          <a:xfrm>
            <a:off x="346709" y="1387475"/>
            <a:ext cx="6559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Start with a random solution, even if it is poor quality.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b="1" dirty="0"/>
              <a:t>At each given temperature/iteration, do the following steps:</a:t>
            </a:r>
          </a:p>
          <a:p>
            <a:pPr marL="571500" lvl="1" indent="-342900">
              <a:buAutoNum type="arabicPeriod"/>
            </a:pPr>
            <a:r>
              <a:rPr lang="en-US" dirty="0"/>
              <a:t>Select a random variable in the solution and change it.</a:t>
            </a:r>
          </a:p>
          <a:p>
            <a:pPr marL="571500" lvl="1" indent="-342900">
              <a:buAutoNum type="arabicPeriod"/>
            </a:pPr>
            <a:r>
              <a:rPr lang="en-US" dirty="0"/>
              <a:t>If that results in an improvement, keep it.  </a:t>
            </a:r>
          </a:p>
          <a:p>
            <a:pPr marL="571500" lvl="1" indent="-342900">
              <a:buAutoNum type="arabicPeriod"/>
            </a:pPr>
            <a:r>
              <a:rPr lang="en-US" dirty="0"/>
              <a:t>If the result is inferior, </a:t>
            </a:r>
            <a:r>
              <a:rPr lang="en-US" i="1" dirty="0"/>
              <a:t>flip a weighted coin </a:t>
            </a:r>
            <a:r>
              <a:rPr lang="en-US" dirty="0"/>
              <a:t>based on the temperature and degradation of the move to determine whether to keep it.</a:t>
            </a:r>
          </a:p>
          <a:p>
            <a:pPr marL="571500" lvl="1" indent="-342900">
              <a:buAutoNum type="arabicPeriod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b="1" dirty="0"/>
              <a:t>If your solution is not acceptable, modify your temperature schedule and try again. 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8B666-AEA3-45FF-986A-F2AD6C81C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9889" y="1235075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171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Source</a:t>
            </a:r>
            <a:r>
              <a:rPr spc="114" dirty="0"/>
              <a:t> </a:t>
            </a:r>
            <a:r>
              <a:rPr spc="18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215242"/>
            <a:ext cx="5231765" cy="1281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2555">
              <a:lnSpc>
                <a:spcPct val="137500"/>
              </a:lnSpc>
              <a:spcBef>
                <a:spcPts val="90"/>
              </a:spcBef>
            </a:pPr>
            <a:r>
              <a:rPr sz="1200" b="1" spc="114" dirty="0">
                <a:latin typeface="Arial"/>
                <a:cs typeface="Arial"/>
              </a:rPr>
              <a:t>Traveling </a:t>
            </a:r>
            <a:r>
              <a:rPr sz="1200" b="1" spc="135" dirty="0">
                <a:latin typeface="Arial"/>
                <a:cs typeface="Arial"/>
              </a:rPr>
              <a:t>Salesman </a:t>
            </a:r>
            <a:r>
              <a:rPr sz="1200" b="1" spc="155" dirty="0">
                <a:latin typeface="Arial"/>
                <a:cs typeface="Arial"/>
              </a:rPr>
              <a:t>Demo  </a:t>
            </a:r>
            <a:r>
              <a:rPr sz="1200" b="1" spc="12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https://github.com/thomasnield/traveling_salesman_demo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37500"/>
              </a:lnSpc>
              <a:spcBef>
                <a:spcPts val="5"/>
              </a:spcBef>
            </a:pPr>
            <a:r>
              <a:rPr sz="1200" b="1" spc="114" dirty="0">
                <a:latin typeface="Arial"/>
                <a:cs typeface="Arial"/>
              </a:rPr>
              <a:t>Traveling </a:t>
            </a:r>
            <a:r>
              <a:rPr sz="1200" b="1" spc="135" dirty="0">
                <a:latin typeface="Arial"/>
                <a:cs typeface="Arial"/>
              </a:rPr>
              <a:t>Salesman Plotter  </a:t>
            </a:r>
            <a:r>
              <a:rPr sz="1200" b="1" spc="120" dirty="0">
                <a:solidFill>
                  <a:srgbClr val="9FABD3"/>
                </a:solidFill>
                <a:latin typeface="Arial"/>
                <a:cs typeface="Arial"/>
                <a:hlinkClick r:id="rId3"/>
              </a:rPr>
              <a:t>https://github.com/thomasnield/traveling_salesman_plotter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3079" y="3017879"/>
            <a:ext cx="4262120" cy="1884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79950" y="4927960"/>
            <a:ext cx="10064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latin typeface="Tahoma"/>
                <a:cs typeface="Tahoma"/>
              </a:rPr>
              <a:t>SOURCE: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65" dirty="0">
                <a:latin typeface="Tahoma"/>
                <a:cs typeface="Tahoma"/>
              </a:rPr>
              <a:t>xkcd.com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37</a:t>
            </a:fld>
            <a:endParaRPr spc="2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C622-ACB7-42B2-A13E-A36690F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Metaheuristics for 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696E39-4070-48B8-95F7-BF891C463A1E}"/>
              </a:ext>
            </a:extLst>
          </p:cNvPr>
          <p:cNvSpPr txBox="1">
            <a:spLocks/>
          </p:cNvSpPr>
          <p:nvPr/>
        </p:nvSpPr>
        <p:spPr>
          <a:xfrm>
            <a:off x="241300" y="1311275"/>
            <a:ext cx="5054093" cy="509102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ysClr val="windowText" lastClr="000000"/>
                </a:solidFill>
              </a:rPr>
              <a:t>Let’s use hill climbing/simulated annealing for a simple problem with continuous variables: linear regression.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kern="0" dirty="0">
                <a:solidFill>
                  <a:sysClr val="windowText" lastClr="000000"/>
                </a:solidFill>
              </a:rPr>
              <a:t>A simple linear regression fits a line of the form </a:t>
            </a:r>
            <a:r>
              <a:rPr lang="en-US" b="1" kern="0" dirty="0">
                <a:solidFill>
                  <a:sysClr val="windowText" lastClr="000000"/>
                </a:solidFill>
              </a:rPr>
              <a:t>y = mx + b</a:t>
            </a:r>
            <a:r>
              <a:rPr lang="en-US" kern="0" dirty="0">
                <a:solidFill>
                  <a:sysClr val="windowText" lastClr="000000"/>
                </a:solidFill>
              </a:rPr>
              <a:t>, where we find the best </a:t>
            </a:r>
            <a:r>
              <a:rPr lang="en-US" b="1" kern="0" dirty="0">
                <a:solidFill>
                  <a:sysClr val="windowText" lastClr="000000"/>
                </a:solidFill>
              </a:rPr>
              <a:t>m </a:t>
            </a:r>
            <a:r>
              <a:rPr lang="en-US" kern="0" dirty="0">
                <a:solidFill>
                  <a:sysClr val="windowText" lastClr="000000"/>
                </a:solidFill>
              </a:rPr>
              <a:t>and </a:t>
            </a:r>
            <a:r>
              <a:rPr lang="en-US" b="1" kern="0" dirty="0">
                <a:solidFill>
                  <a:sysClr val="windowText" lastClr="000000"/>
                </a:solidFill>
              </a:rPr>
              <a:t>b </a:t>
            </a:r>
            <a:r>
              <a:rPr lang="en-US" kern="0" dirty="0">
                <a:solidFill>
                  <a:sysClr val="windowText" lastClr="000000"/>
                </a:solidFill>
              </a:rPr>
              <a:t>values that fit the points, minimizing the sum of least squared differences. 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i="1" kern="0" dirty="0">
                <a:solidFill>
                  <a:sysClr val="windowText" lastClr="000000"/>
                </a:solidFill>
              </a:rPr>
              <a:t>Note: For an intuitive graph demonstration sum of least squares fitting: </a:t>
            </a:r>
            <a:r>
              <a:rPr lang="en-US" i="1" kern="0" dirty="0">
                <a:solidFill>
                  <a:sysClr val="windowText" lastClr="000000"/>
                </a:solidFill>
                <a:hlinkClick r:id="rId2"/>
              </a:rPr>
              <a:t>https://www.desmos.com/calculator/lywhybetzt</a:t>
            </a:r>
            <a:endParaRPr lang="en-US" i="1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8B022-809A-47E7-93A6-83A1B2D1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64" y="1311275"/>
            <a:ext cx="3631049" cy="2654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614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BE14-E8B3-4DA8-ABB7-19E3963B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Metaheuristics for 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016BD-10E2-46A4-A58D-057974B69394}"/>
              </a:ext>
            </a:extLst>
          </p:cNvPr>
          <p:cNvSpPr txBox="1">
            <a:spLocks/>
          </p:cNvSpPr>
          <p:nvPr/>
        </p:nvSpPr>
        <p:spPr>
          <a:xfrm>
            <a:off x="546100" y="1463675"/>
            <a:ext cx="5797803" cy="4738769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ysClr val="windowText" lastClr="000000"/>
                </a:solidFill>
              </a:rPr>
              <a:t>Since they are continuous and not discrete, how do we randomly change values for </a:t>
            </a:r>
            <a:r>
              <a:rPr lang="en-US" b="1" kern="0" dirty="0">
                <a:solidFill>
                  <a:srgbClr val="FF0000"/>
                </a:solidFill>
              </a:rPr>
              <a:t>m</a:t>
            </a:r>
            <a:r>
              <a:rPr lang="en-US" b="1" kern="0" dirty="0">
                <a:solidFill>
                  <a:sysClr val="windowText" lastClr="000000"/>
                </a:solidFill>
              </a:rPr>
              <a:t> or </a:t>
            </a:r>
            <a:r>
              <a:rPr lang="en-US" b="1" kern="0" dirty="0">
                <a:solidFill>
                  <a:srgbClr val="FF0000"/>
                </a:solidFill>
              </a:rPr>
              <a:t>b</a:t>
            </a:r>
            <a:r>
              <a:rPr lang="en-US" b="1" kern="0" dirty="0">
                <a:solidFill>
                  <a:sysClr val="windowText" lastClr="000000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We randomly increase/decrease </a:t>
            </a:r>
            <a:r>
              <a:rPr lang="en-US" b="1" kern="0" dirty="0">
                <a:solidFill>
                  <a:sysClr val="windowText" lastClr="000000"/>
                </a:solidFill>
              </a:rPr>
              <a:t>m</a:t>
            </a:r>
            <a:r>
              <a:rPr lang="en-US" kern="0" dirty="0">
                <a:solidFill>
                  <a:sysClr val="windowText" lastClr="000000"/>
                </a:solidFill>
              </a:rPr>
              <a:t> and </a:t>
            </a:r>
            <a:r>
              <a:rPr lang="en-US" b="1" kern="0" dirty="0">
                <a:solidFill>
                  <a:sysClr val="windowText" lastClr="000000"/>
                </a:solidFill>
              </a:rPr>
              <a:t>b</a:t>
            </a:r>
            <a:r>
              <a:rPr lang="en-US" kern="0" dirty="0">
                <a:solidFill>
                  <a:sysClr val="windowText" lastClr="000000"/>
                </a:solidFill>
              </a:rPr>
              <a:t> with random values from a standard normal distribution, or even better a T-Distribution which has fatter 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Fatter tails = more smaller/larger values = more diverse moves.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b="1" kern="0" dirty="0">
                <a:solidFill>
                  <a:sysClr val="windowText" lastClr="000000"/>
                </a:solidFill>
              </a:rPr>
              <a:t>We can use these random adjustments to </a:t>
            </a:r>
            <a:r>
              <a:rPr lang="en-US" b="1" kern="0" dirty="0">
                <a:solidFill>
                  <a:srgbClr val="FF0000"/>
                </a:solidFill>
              </a:rPr>
              <a:t>m</a:t>
            </a:r>
            <a:r>
              <a:rPr lang="en-US" b="1" kern="0" dirty="0">
                <a:solidFill>
                  <a:sysClr val="windowText" lastClr="000000"/>
                </a:solidFill>
              </a:rPr>
              <a:t> and </a:t>
            </a:r>
            <a:r>
              <a:rPr lang="en-US" b="1" kern="0" dirty="0">
                <a:solidFill>
                  <a:srgbClr val="FF0000"/>
                </a:solidFill>
              </a:rPr>
              <a:t>b </a:t>
            </a:r>
            <a:r>
              <a:rPr lang="en-US" b="1" kern="0" dirty="0">
                <a:solidFill>
                  <a:sysClr val="windowText" lastClr="000000"/>
                </a:solidFill>
              </a:rPr>
              <a:t>as our moves in hill climbing and simulated annealing. </a:t>
            </a:r>
          </a:p>
        </p:txBody>
      </p:sp>
      <p:pic>
        <p:nvPicPr>
          <p:cNvPr id="5" name="Picture 4" descr="Graph Preview">
            <a:extLst>
              <a:ext uri="{FF2B5EF4-FFF2-40B4-BE49-F238E27FC236}">
                <a16:creationId xmlns:a16="http://schemas.microsoft.com/office/drawing/2014/main" id="{82298057-7358-4841-B045-1425A167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5" y="1240953"/>
            <a:ext cx="3188644" cy="31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AD82D-9463-4756-A22E-0AE088654765}"/>
              </a:ext>
            </a:extLst>
          </p:cNvPr>
          <p:cNvSpPr/>
          <p:nvPr/>
        </p:nvSpPr>
        <p:spPr>
          <a:xfrm>
            <a:off x="6548445" y="4602453"/>
            <a:ext cx="30702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https://www.desmos.com/calculator/xm56tvvalh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75DC-185E-45BC-885B-9E0C8B68E70F}"/>
              </a:ext>
            </a:extLst>
          </p:cNvPr>
          <p:cNvSpPr txBox="1"/>
          <p:nvPr/>
        </p:nvSpPr>
        <p:spPr>
          <a:xfrm>
            <a:off x="6642100" y="2177276"/>
            <a:ext cx="142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Normal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385A0-FAD8-4D62-853F-2DC0CA3F5E50}"/>
              </a:ext>
            </a:extLst>
          </p:cNvPr>
          <p:cNvSpPr txBox="1"/>
          <p:nvPr/>
        </p:nvSpPr>
        <p:spPr>
          <a:xfrm>
            <a:off x="6681137" y="3368675"/>
            <a:ext cx="107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T-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7519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406640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80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57159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7240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163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599"/>
            <a:ext cx="2377440" cy="192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86650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79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60169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77690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6109" y="4313280"/>
            <a:ext cx="36442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40" dirty="0">
                <a:latin typeface="Tahoma"/>
                <a:cs typeface="Tahoma"/>
              </a:rPr>
              <a:t>Choose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a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door,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one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has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a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prize.  </a:t>
            </a:r>
            <a:r>
              <a:rPr sz="1800" dirty="0">
                <a:latin typeface="Tahoma"/>
                <a:cs typeface="Tahoma"/>
              </a:rPr>
              <a:t>Two </a:t>
            </a:r>
            <a:r>
              <a:rPr sz="1800" spc="120" dirty="0">
                <a:latin typeface="Tahoma"/>
                <a:cs typeface="Tahoma"/>
              </a:rPr>
              <a:t>others </a:t>
            </a:r>
            <a:r>
              <a:rPr sz="1800" spc="150" dirty="0">
                <a:latin typeface="Tahoma"/>
                <a:cs typeface="Tahoma"/>
              </a:rPr>
              <a:t>have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goats.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C2F0-5DA5-406B-B4EE-4208C40A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Metaheuristics for Quantile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1795EC-F0DF-4BB1-8EB8-383F902F1B02}"/>
              </a:ext>
            </a:extLst>
          </p:cNvPr>
          <p:cNvSpPr txBox="1">
            <a:spLocks/>
          </p:cNvSpPr>
          <p:nvPr/>
        </p:nvSpPr>
        <p:spPr>
          <a:xfrm>
            <a:off x="318560" y="1158876"/>
            <a:ext cx="4563726" cy="365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ysClr val="windowText" lastClr="000000"/>
                </a:solidFill>
              </a:rPr>
              <a:t>What’s cool about building search algorithms is we can pursue weird, niche, and even nonlinear objectives often needed in real-world problems, even if we don’t know how to mathematically implement them. 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kern="0" dirty="0">
                <a:solidFill>
                  <a:sysClr val="windowText" lastClr="000000"/>
                </a:solidFill>
              </a:rPr>
              <a:t>This may not yield the most efficient or precise approach, but it can be effective nonetheless. 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For example, quantile regression is just like linear regression, but it puts a percentage of points under the line. 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kern="0" dirty="0">
                <a:solidFill>
                  <a:sysClr val="windowText" lastClr="000000"/>
                </a:solidFill>
              </a:rPr>
              <a:t>If you want 80% of the point to fall under the line, you can quickly build a search algorithm seeking that objective rather than having to deep dive into niche Calculus concepts.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5A919-C37A-4EBD-AB66-E9D1F327A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06" y="1235075"/>
            <a:ext cx="4643260" cy="339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9995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D297-5041-4127-8D2D-D246ABB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Use Metaheuristics for Nonlinear Regressions Too!</a:t>
            </a:r>
          </a:p>
        </p:txBody>
      </p:sp>
      <p:pic>
        <p:nvPicPr>
          <p:cNvPr id="4" name="Picture 2" descr="Graph Preview">
            <a:extLst>
              <a:ext uri="{FF2B5EF4-FFF2-40B4-BE49-F238E27FC236}">
                <a16:creationId xmlns:a16="http://schemas.microsoft.com/office/drawing/2014/main" id="{49BBF3A4-52C7-4F5F-A4D0-1C3F913B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15" y="13067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3E9C6A-3163-41E5-91B0-E5F412CAFCB4}"/>
                  </a:ext>
                </a:extLst>
              </p:cNvPr>
              <p:cNvSpPr/>
              <p:nvPr/>
            </p:nvSpPr>
            <p:spPr>
              <a:xfrm>
                <a:off x="3543838" y="4155274"/>
                <a:ext cx="35499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80% quantile regression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400" dirty="0"/>
              </a:p>
              <a:p>
                <a:r>
                  <a:rPr lang="en-US" sz="1050" dirty="0">
                    <a:hlinkClick r:id="rId3"/>
                  </a:rPr>
                  <a:t>https://www.desmos.com/calculator/4yp5m3lj5h</a:t>
                </a:r>
                <a:endParaRPr lang="en-US" sz="105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3E9C6A-3163-41E5-91B0-E5F412CAF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38" y="4155274"/>
                <a:ext cx="3549953" cy="707886"/>
              </a:xfrm>
              <a:prstGeom prst="rect">
                <a:avLst/>
              </a:prstGeom>
              <a:blipFill>
                <a:blip r:embed="rId4"/>
                <a:stretch>
                  <a:fillRect l="-51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Graph Preview">
            <a:extLst>
              <a:ext uri="{FF2B5EF4-FFF2-40B4-BE49-F238E27FC236}">
                <a16:creationId xmlns:a16="http://schemas.microsoft.com/office/drawing/2014/main" id="{B78B3821-19CE-4951-B64F-349F9E6F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" y="13067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E25251-5106-4AC1-8BF4-A7F2F0E2E3CA}"/>
                  </a:ext>
                </a:extLst>
              </p:cNvPr>
              <p:cNvSpPr/>
              <p:nvPr/>
            </p:nvSpPr>
            <p:spPr>
              <a:xfrm>
                <a:off x="346709" y="4155274"/>
                <a:ext cx="2763133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Regression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400" b="0" dirty="0"/>
              </a:p>
              <a:p>
                <a:r>
                  <a:rPr lang="en-US" sz="1000" dirty="0">
                    <a:hlinkClick r:id="rId6"/>
                  </a:rPr>
                  <a:t>https://www.desmos.com/calculator/zdlsp6erjq</a:t>
                </a:r>
                <a:endParaRPr lang="en-US" sz="10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E25251-5106-4AC1-8BF4-A7F2F0E2E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09" y="4155274"/>
                <a:ext cx="2763133" cy="677108"/>
              </a:xfrm>
              <a:prstGeom prst="rect">
                <a:avLst/>
              </a:prstGeom>
              <a:blipFill>
                <a:blip r:embed="rId7"/>
                <a:stretch>
                  <a:fillRect l="-662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E273B21-2A22-4D62-80DF-E22F066B47DA}"/>
              </a:ext>
            </a:extLst>
          </p:cNvPr>
          <p:cNvSpPr/>
          <p:nvPr/>
        </p:nvSpPr>
        <p:spPr>
          <a:xfrm>
            <a:off x="7093791" y="1306725"/>
            <a:ext cx="22958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Code: </a:t>
            </a:r>
          </a:p>
          <a:p>
            <a:r>
              <a:rPr lang="en-US" dirty="0">
                <a:hlinkClick r:id="rId8"/>
              </a:rPr>
              <a:t>https://bit.ly/2VQAjnn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22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287F-E381-4AD9-8DDA-AA3F17D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Other Metaheuristics Algorithms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393CFE-4AB0-4CCF-8AE0-6023D899E761}"/>
              </a:ext>
            </a:extLst>
          </p:cNvPr>
          <p:cNvSpPr txBox="1">
            <a:spLocks/>
          </p:cNvSpPr>
          <p:nvPr/>
        </p:nvSpPr>
        <p:spPr>
          <a:xfrm>
            <a:off x="346709" y="1235075"/>
            <a:ext cx="11129990" cy="5209032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ysClr val="windowText" lastClr="000000"/>
                </a:solidFill>
              </a:rPr>
              <a:t>Hill Climbing and Simulated Annealing are practical workhorses for a lot of optimization problems </a:t>
            </a:r>
          </a:p>
          <a:p>
            <a:r>
              <a:rPr lang="en-US" b="1" kern="0" dirty="0">
                <a:solidFill>
                  <a:sysClr val="windowText" lastClr="000000"/>
                </a:solidFill>
              </a:rPr>
              <a:t>There are many other metaheuristics algorithms, some of which you might have heard of:</a:t>
            </a:r>
          </a:p>
          <a:p>
            <a:pPr marL="514350" lvl="1" indent="-285750">
              <a:lnSpc>
                <a:spcPct val="120000"/>
              </a:lnSpc>
            </a:pPr>
            <a:r>
              <a:rPr lang="en-US" kern="0" dirty="0">
                <a:solidFill>
                  <a:sysClr val="windowText" lastClr="000000"/>
                </a:solidFill>
              </a:rPr>
              <a:t>Genetic algorithms</a:t>
            </a:r>
          </a:p>
          <a:p>
            <a:pPr marL="514350" lvl="1" indent="-285750">
              <a:lnSpc>
                <a:spcPct val="120000"/>
              </a:lnSpc>
            </a:pPr>
            <a:r>
              <a:rPr lang="en-US" kern="0" dirty="0" err="1">
                <a:solidFill>
                  <a:sysClr val="windowText" lastClr="000000"/>
                </a:solidFill>
              </a:rPr>
              <a:t>Tabu</a:t>
            </a:r>
            <a:r>
              <a:rPr lang="en-US" kern="0" dirty="0">
                <a:solidFill>
                  <a:sysClr val="windowText" lastClr="000000"/>
                </a:solidFill>
              </a:rPr>
              <a:t> search</a:t>
            </a:r>
          </a:p>
          <a:p>
            <a:pPr marL="514350" lvl="1" indent="-285750">
              <a:lnSpc>
                <a:spcPct val="120000"/>
              </a:lnSpc>
            </a:pPr>
            <a:r>
              <a:rPr lang="en-US" kern="0" dirty="0">
                <a:solidFill>
                  <a:sysClr val="windowText" lastClr="000000"/>
                </a:solidFill>
              </a:rPr>
              <a:t>Ant colony optimization</a:t>
            </a:r>
          </a:p>
          <a:p>
            <a:pPr marL="514350" lvl="1" indent="-285750">
              <a:lnSpc>
                <a:spcPct val="120000"/>
              </a:lnSpc>
            </a:pPr>
            <a:r>
              <a:rPr lang="en-US" kern="0" dirty="0">
                <a:solidFill>
                  <a:sysClr val="windowText" lastClr="000000"/>
                </a:solidFill>
              </a:rPr>
              <a:t>Evolutionary algorithms</a:t>
            </a:r>
          </a:p>
          <a:p>
            <a:pPr marL="514350" lvl="1" indent="-285750">
              <a:lnSpc>
                <a:spcPct val="120000"/>
              </a:lnSpc>
            </a:pPr>
            <a:r>
              <a:rPr lang="en-US" kern="0" dirty="0">
                <a:solidFill>
                  <a:sysClr val="windowText" lastClr="000000"/>
                </a:solidFill>
              </a:rPr>
              <a:t>K-</a:t>
            </a:r>
            <a:r>
              <a:rPr lang="en-US" kern="0" dirty="0" err="1">
                <a:solidFill>
                  <a:sysClr val="windowText" lastClr="000000"/>
                </a:solidFill>
              </a:rPr>
              <a:t>Opt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pPr marL="514350" lvl="1" indent="-285750">
              <a:lnSpc>
                <a:spcPct val="120000"/>
              </a:lnSpc>
            </a:pPr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b="1" kern="0" dirty="0">
                <a:solidFill>
                  <a:sysClr val="windowText" lastClr="000000"/>
                </a:solidFill>
              </a:rPr>
              <a:t>Go down the rabbit hole: </a:t>
            </a:r>
            <a:r>
              <a:rPr lang="en-US" kern="0" dirty="0">
                <a:solidFill>
                  <a:sysClr val="windowText" lastClr="000000"/>
                </a:solidFill>
                <a:hlinkClick r:id="rId2"/>
              </a:rPr>
              <a:t>https://en.wikipedia.org/wiki/Metaheuristic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15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61429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75" dirty="0"/>
              <a:t>Using Randomness for Simulation</a:t>
            </a:r>
            <a:endParaRPr spc="24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43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334437"/>
            <a:ext cx="8550910" cy="1023998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950" b="1" spc="90" dirty="0">
                <a:latin typeface="Arial"/>
                <a:cs typeface="Arial"/>
              </a:rPr>
              <a:t>You </a:t>
            </a:r>
            <a:r>
              <a:rPr sz="1950" b="1" spc="220" dirty="0">
                <a:latin typeface="Arial"/>
                <a:cs typeface="Arial"/>
              </a:rPr>
              <a:t>may be </a:t>
            </a:r>
            <a:r>
              <a:rPr sz="1950" b="1" spc="190" dirty="0">
                <a:latin typeface="Arial"/>
                <a:cs typeface="Arial"/>
              </a:rPr>
              <a:t>familiar </a:t>
            </a:r>
            <a:r>
              <a:rPr sz="1950" b="1" spc="225" dirty="0">
                <a:latin typeface="Arial"/>
                <a:cs typeface="Arial"/>
              </a:rPr>
              <a:t>with </a:t>
            </a:r>
            <a:r>
              <a:rPr sz="1950" b="1" spc="210" dirty="0">
                <a:latin typeface="Arial"/>
                <a:cs typeface="Arial"/>
              </a:rPr>
              <a:t>random </a:t>
            </a:r>
            <a:r>
              <a:rPr sz="1950" b="1" spc="225" dirty="0">
                <a:latin typeface="Arial"/>
                <a:cs typeface="Arial"/>
              </a:rPr>
              <a:t>number</a:t>
            </a:r>
            <a:r>
              <a:rPr sz="1950" b="1" spc="-165" dirty="0">
                <a:latin typeface="Arial"/>
                <a:cs typeface="Arial"/>
              </a:rPr>
              <a:t> </a:t>
            </a:r>
            <a:r>
              <a:rPr sz="1950" b="1" spc="200" dirty="0">
                <a:latin typeface="Arial"/>
                <a:cs typeface="Arial"/>
              </a:rPr>
              <a:t>generators</a:t>
            </a:r>
            <a:endParaRPr sz="1950" dirty="0">
              <a:latin typeface="Arial"/>
              <a:cs typeface="Arial"/>
            </a:endParaRPr>
          </a:p>
          <a:p>
            <a:pPr marL="300990">
              <a:lnSpc>
                <a:spcPts val="1939"/>
              </a:lnSpc>
              <a:spcBef>
                <a:spcPts val="800"/>
              </a:spcBef>
            </a:pPr>
            <a:r>
              <a:rPr sz="1650" dirty="0">
                <a:latin typeface="Verdana"/>
                <a:cs typeface="Verdana"/>
              </a:rPr>
              <a:t>When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any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number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is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equally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15" dirty="0">
                <a:latin typeface="Verdana"/>
                <a:cs typeface="Verdana"/>
              </a:rPr>
              <a:t>likely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25" dirty="0">
                <a:latin typeface="Verdana"/>
                <a:cs typeface="Verdana"/>
              </a:rPr>
              <a:t>be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generated,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this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is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known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as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20" dirty="0">
                <a:latin typeface="Verdana"/>
                <a:cs typeface="Verdana"/>
              </a:rPr>
              <a:t>a</a:t>
            </a:r>
            <a:r>
              <a:rPr sz="1650" spc="10" dirty="0">
                <a:latin typeface="Verdana"/>
                <a:cs typeface="Verdana"/>
              </a:rPr>
              <a:t> </a:t>
            </a:r>
            <a:r>
              <a:rPr sz="1650" i="1" spc="65" dirty="0">
                <a:latin typeface="Trebuchet MS"/>
                <a:cs typeface="Trebuchet MS"/>
              </a:rPr>
              <a:t>Uniform</a:t>
            </a:r>
            <a:endParaRPr sz="1650" dirty="0">
              <a:latin typeface="Trebuchet MS"/>
              <a:cs typeface="Trebuchet MS"/>
            </a:endParaRPr>
          </a:p>
          <a:p>
            <a:pPr marL="300990">
              <a:lnSpc>
                <a:spcPts val="1939"/>
              </a:lnSpc>
            </a:pPr>
            <a:r>
              <a:rPr sz="1650" spc="-5" dirty="0">
                <a:latin typeface="Verdana"/>
                <a:cs typeface="Verdana"/>
              </a:rPr>
              <a:t>distribution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709" y="3143610"/>
            <a:ext cx="8618855" cy="95949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145415">
              <a:lnSpc>
                <a:spcPts val="2260"/>
              </a:lnSpc>
              <a:spcBef>
                <a:spcPts val="240"/>
              </a:spcBef>
            </a:pPr>
            <a:r>
              <a:rPr sz="1950" b="1" spc="185" dirty="0">
                <a:latin typeface="Arial"/>
                <a:cs typeface="Arial"/>
              </a:rPr>
              <a:t>But</a:t>
            </a:r>
            <a:r>
              <a:rPr sz="1950" b="1" spc="150" dirty="0">
                <a:latin typeface="Arial"/>
                <a:cs typeface="Arial"/>
              </a:rPr>
              <a:t> </a:t>
            </a:r>
            <a:r>
              <a:rPr sz="1950" b="1" spc="250" dirty="0">
                <a:latin typeface="Arial"/>
                <a:cs typeface="Arial"/>
              </a:rPr>
              <a:t>what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160" dirty="0">
                <a:latin typeface="Arial"/>
                <a:cs typeface="Arial"/>
              </a:rPr>
              <a:t>if</a:t>
            </a:r>
            <a:r>
              <a:rPr sz="1950" b="1" spc="150" dirty="0">
                <a:latin typeface="Arial"/>
                <a:cs typeface="Arial"/>
              </a:rPr>
              <a:t> </a:t>
            </a:r>
            <a:r>
              <a:rPr sz="1950" b="1" spc="260" dirty="0">
                <a:latin typeface="Arial"/>
                <a:cs typeface="Arial"/>
              </a:rPr>
              <a:t>we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40" dirty="0">
                <a:latin typeface="Arial"/>
                <a:cs typeface="Arial"/>
              </a:rPr>
              <a:t>wanted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190" dirty="0">
                <a:latin typeface="Arial"/>
                <a:cs typeface="Arial"/>
              </a:rPr>
              <a:t>some</a:t>
            </a:r>
            <a:r>
              <a:rPr sz="1950" b="1" spc="155" dirty="0">
                <a:latin typeface="Arial"/>
                <a:cs typeface="Arial"/>
              </a:rPr>
              <a:t> </a:t>
            </a:r>
            <a:r>
              <a:rPr sz="1950" b="1" spc="200" dirty="0">
                <a:latin typeface="Arial"/>
                <a:cs typeface="Arial"/>
              </a:rPr>
              <a:t>numbers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210" dirty="0">
                <a:latin typeface="Arial"/>
                <a:cs typeface="Arial"/>
              </a:rPr>
              <a:t>to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220" dirty="0">
                <a:latin typeface="Arial"/>
                <a:cs typeface="Arial"/>
              </a:rPr>
              <a:t>be</a:t>
            </a:r>
            <a:r>
              <a:rPr sz="1950" b="1" spc="155" dirty="0">
                <a:latin typeface="Arial"/>
                <a:cs typeface="Arial"/>
              </a:rPr>
              <a:t> </a:t>
            </a:r>
            <a:r>
              <a:rPr sz="1950" b="1" spc="225" dirty="0">
                <a:latin typeface="Arial"/>
                <a:cs typeface="Arial"/>
              </a:rPr>
              <a:t>generated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220" dirty="0">
                <a:latin typeface="Arial"/>
                <a:cs typeface="Arial"/>
              </a:rPr>
              <a:t>more  </a:t>
            </a:r>
            <a:r>
              <a:rPr sz="1950" b="1" spc="160" dirty="0">
                <a:latin typeface="Arial"/>
                <a:cs typeface="Arial"/>
              </a:rPr>
              <a:t>likely </a:t>
            </a:r>
            <a:r>
              <a:rPr sz="1950" b="1" spc="220" dirty="0">
                <a:latin typeface="Arial"/>
                <a:cs typeface="Arial"/>
              </a:rPr>
              <a:t>than</a:t>
            </a:r>
            <a:r>
              <a:rPr sz="1950" b="1" spc="120" dirty="0">
                <a:latin typeface="Arial"/>
                <a:cs typeface="Arial"/>
              </a:rPr>
              <a:t> </a:t>
            </a:r>
            <a:r>
              <a:rPr sz="1950" b="1" spc="155" dirty="0">
                <a:latin typeface="Arial"/>
                <a:cs typeface="Arial"/>
              </a:rPr>
              <a:t>others?</a:t>
            </a:r>
            <a:endParaRPr sz="1950" dirty="0">
              <a:latin typeface="Arial"/>
              <a:cs typeface="Arial"/>
            </a:endParaRPr>
          </a:p>
          <a:p>
            <a:pPr marL="300990" marR="5080">
              <a:lnSpc>
                <a:spcPts val="2750"/>
              </a:lnSpc>
              <a:spcBef>
                <a:spcPts val="190"/>
              </a:spcBef>
            </a:pPr>
            <a:r>
              <a:rPr sz="1650" spc="-5" dirty="0">
                <a:latin typeface="Verdana"/>
                <a:cs typeface="Verdana"/>
              </a:rPr>
              <a:t>This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15" dirty="0">
                <a:latin typeface="Verdana"/>
                <a:cs typeface="Verdana"/>
              </a:rPr>
              <a:t>can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25" dirty="0">
                <a:latin typeface="Verdana"/>
                <a:cs typeface="Verdana"/>
              </a:rPr>
              <a:t>be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20" dirty="0">
                <a:latin typeface="Verdana"/>
                <a:cs typeface="Verdana"/>
              </a:rPr>
              <a:t>a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powerful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tool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and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15" dirty="0">
                <a:latin typeface="Verdana"/>
                <a:cs typeface="Verdana"/>
              </a:rPr>
              <a:t>can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20" dirty="0">
                <a:latin typeface="Verdana"/>
                <a:cs typeface="Verdana"/>
              </a:rPr>
              <a:t>be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used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to</a:t>
            </a:r>
            <a:r>
              <a:rPr lang="en-US" sz="1650" spc="-30" dirty="0">
                <a:latin typeface="Verdana"/>
                <a:cs typeface="Verdana"/>
              </a:rPr>
              <a:t> </a:t>
            </a:r>
            <a:r>
              <a:rPr lang="en-US" sz="1650" spc="-5" dirty="0">
                <a:latin typeface="Verdana"/>
                <a:cs typeface="Verdana"/>
              </a:rPr>
              <a:t>create</a:t>
            </a:r>
            <a:r>
              <a:rPr sz="1650" spc="-33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simulations.</a:t>
            </a:r>
            <a:endParaRPr sz="1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51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Some </a:t>
            </a:r>
            <a:r>
              <a:rPr spc="204" dirty="0"/>
              <a:t>Useful</a:t>
            </a:r>
            <a:r>
              <a:rPr spc="40" dirty="0"/>
              <a:t> </a:t>
            </a:r>
            <a:r>
              <a:rPr spc="210" dirty="0"/>
              <a:t>Distributions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" y="1280519"/>
            <a:ext cx="1402080" cy="1402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2820" y="1309729"/>
            <a:ext cx="1362709" cy="1362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669" y="2799439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Tahoma"/>
                <a:cs typeface="Tahoma"/>
              </a:rPr>
              <a:t>N</a:t>
            </a:r>
            <a:r>
              <a:rPr sz="1800" spc="125" dirty="0">
                <a:latin typeface="Tahoma"/>
                <a:cs typeface="Tahoma"/>
              </a:rPr>
              <a:t>o</a:t>
            </a:r>
            <a:r>
              <a:rPr sz="1800" spc="50" dirty="0">
                <a:latin typeface="Tahoma"/>
                <a:cs typeface="Tahoma"/>
              </a:rPr>
              <a:t>r</a:t>
            </a:r>
            <a:r>
              <a:rPr sz="1800" spc="245" dirty="0">
                <a:latin typeface="Tahoma"/>
                <a:cs typeface="Tahoma"/>
              </a:rPr>
              <a:t>m</a:t>
            </a:r>
            <a:r>
              <a:rPr sz="1800" spc="150" dirty="0">
                <a:latin typeface="Tahoma"/>
                <a:cs typeface="Tahoma"/>
              </a:rPr>
              <a:t>a</a:t>
            </a:r>
            <a:r>
              <a:rPr sz="1800" spc="85" dirty="0"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7250" y="2789279"/>
            <a:ext cx="156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Tahoma"/>
                <a:cs typeface="Tahoma"/>
              </a:rPr>
              <a:t>T</a:t>
            </a:r>
            <a:r>
              <a:rPr sz="1800" spc="50" dirty="0">
                <a:latin typeface="Tahoma"/>
                <a:cs typeface="Tahoma"/>
              </a:rPr>
              <a:t>-</a:t>
            </a:r>
            <a:r>
              <a:rPr sz="1800" spc="100" dirty="0">
                <a:latin typeface="Tahoma"/>
                <a:cs typeface="Tahoma"/>
              </a:rPr>
              <a:t>D</a:t>
            </a:r>
            <a:r>
              <a:rPr sz="1800" spc="90" dirty="0">
                <a:latin typeface="Tahoma"/>
                <a:cs typeface="Tahoma"/>
              </a:rPr>
              <a:t>i</a:t>
            </a:r>
            <a:r>
              <a:rPr sz="1800" spc="120" dirty="0">
                <a:latin typeface="Tahoma"/>
                <a:cs typeface="Tahoma"/>
              </a:rPr>
              <a:t>s</a:t>
            </a:r>
            <a:r>
              <a:rPr sz="1800" spc="100" dirty="0">
                <a:latin typeface="Tahoma"/>
                <a:cs typeface="Tahoma"/>
              </a:rPr>
              <a:t>t</a:t>
            </a:r>
            <a:r>
              <a:rPr sz="1800" spc="105" dirty="0">
                <a:latin typeface="Tahoma"/>
                <a:cs typeface="Tahoma"/>
              </a:rPr>
              <a:t>r</a:t>
            </a:r>
            <a:r>
              <a:rPr sz="1800" spc="70" dirty="0">
                <a:latin typeface="Tahoma"/>
                <a:cs typeface="Tahoma"/>
              </a:rPr>
              <a:t>i</a:t>
            </a:r>
            <a:r>
              <a:rPr sz="1800" spc="140" dirty="0">
                <a:latin typeface="Tahoma"/>
                <a:cs typeface="Tahoma"/>
              </a:rPr>
              <a:t>b</a:t>
            </a:r>
            <a:r>
              <a:rPr sz="1800" spc="145" dirty="0">
                <a:latin typeface="Tahoma"/>
                <a:cs typeface="Tahoma"/>
              </a:rPr>
              <a:t>u</a:t>
            </a:r>
            <a:r>
              <a:rPr sz="1800" spc="80" dirty="0">
                <a:latin typeface="Tahoma"/>
                <a:cs typeface="Tahoma"/>
              </a:rPr>
              <a:t>t</a:t>
            </a:r>
            <a:r>
              <a:rPr sz="1800" spc="90" dirty="0">
                <a:latin typeface="Tahoma"/>
                <a:cs typeface="Tahoma"/>
              </a:rPr>
              <a:t>i</a:t>
            </a:r>
            <a:r>
              <a:rPr sz="1800" spc="125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2901" y="1320691"/>
            <a:ext cx="1566672" cy="1245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7670" y="2786739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Tahoma"/>
                <a:cs typeface="Tahoma"/>
              </a:rPr>
              <a:t>Exponential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91529" y="1280519"/>
            <a:ext cx="1694179" cy="1355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14440" y="2758800"/>
            <a:ext cx="882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Tahoma"/>
                <a:cs typeface="Tahoma"/>
              </a:rPr>
              <a:t>Poisson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32166" y="1389333"/>
            <a:ext cx="1691030" cy="1100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2775310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B</a:t>
            </a:r>
            <a:r>
              <a:rPr sz="1800" spc="90" dirty="0">
                <a:latin typeface="Tahoma"/>
                <a:cs typeface="Tahoma"/>
              </a:rPr>
              <a:t>i</a:t>
            </a:r>
            <a:r>
              <a:rPr sz="1800" spc="160" dirty="0">
                <a:latin typeface="Tahoma"/>
                <a:cs typeface="Tahoma"/>
              </a:rPr>
              <a:t>nom</a:t>
            </a:r>
            <a:r>
              <a:rPr sz="1800" spc="65" dirty="0">
                <a:latin typeface="Tahoma"/>
                <a:cs typeface="Tahoma"/>
              </a:rPr>
              <a:t>i</a:t>
            </a:r>
            <a:r>
              <a:rPr sz="1800" spc="175" dirty="0">
                <a:latin typeface="Tahoma"/>
                <a:cs typeface="Tahoma"/>
              </a:rPr>
              <a:t>a</a:t>
            </a:r>
            <a:r>
              <a:rPr sz="1800" spc="85" dirty="0"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44</a:t>
            </a:fld>
            <a:endParaRPr spc="250" dirty="0"/>
          </a:p>
        </p:txBody>
      </p:sp>
      <p:sp>
        <p:nvSpPr>
          <p:cNvPr id="13" name="object 13"/>
          <p:cNvSpPr txBox="1"/>
          <p:nvPr/>
        </p:nvSpPr>
        <p:spPr>
          <a:xfrm>
            <a:off x="224790" y="4149449"/>
            <a:ext cx="646430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Verdana"/>
                <a:cs typeface="Verdana"/>
              </a:rPr>
              <a:t>Learn</a:t>
            </a:r>
            <a:r>
              <a:rPr sz="1800" b="1" i="1" spc="5" dirty="0">
                <a:latin typeface="Verdana"/>
                <a:cs typeface="Verdana"/>
              </a:rPr>
              <a:t> </a:t>
            </a:r>
            <a:r>
              <a:rPr sz="1800" b="1" i="1" spc="15" dirty="0">
                <a:latin typeface="Verdana"/>
                <a:cs typeface="Verdana"/>
              </a:rPr>
              <a:t>More: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95" dirty="0">
                <a:solidFill>
                  <a:srgbClr val="9FABD3"/>
                </a:solidFill>
                <a:latin typeface="Tahoma"/>
                <a:cs typeface="Tahoma"/>
                <a:hlinkClick r:id="rId7"/>
              </a:rPr>
              <a:t>https://www.coursera.org/learn/introductiontoprobability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Generating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04" dirty="0"/>
              <a:t>Schedule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45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516890" y="1163680"/>
            <a:ext cx="8284209" cy="382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50" dirty="0">
                <a:latin typeface="Arial"/>
                <a:cs typeface="Arial"/>
              </a:rPr>
              <a:t>You</a:t>
            </a:r>
            <a:r>
              <a:rPr sz="1300" b="1" spc="75" dirty="0">
                <a:latin typeface="Arial"/>
                <a:cs typeface="Arial"/>
              </a:rPr>
              <a:t> </a:t>
            </a:r>
            <a:r>
              <a:rPr sz="1300" b="1" spc="130" dirty="0">
                <a:latin typeface="Arial"/>
                <a:cs typeface="Arial"/>
              </a:rPr>
              <a:t>need</a:t>
            </a:r>
            <a:r>
              <a:rPr sz="1300" b="1" spc="85" dirty="0">
                <a:latin typeface="Arial"/>
                <a:cs typeface="Arial"/>
              </a:rPr>
              <a:t> </a:t>
            </a:r>
            <a:r>
              <a:rPr sz="1300" b="1" spc="130" dirty="0">
                <a:latin typeface="Arial"/>
                <a:cs typeface="Arial"/>
              </a:rPr>
              <a:t>to</a:t>
            </a:r>
            <a:r>
              <a:rPr sz="1300" b="1" spc="80" dirty="0">
                <a:latin typeface="Arial"/>
                <a:cs typeface="Arial"/>
              </a:rPr>
              <a:t> </a:t>
            </a:r>
            <a:r>
              <a:rPr sz="1300" b="1" spc="140" dirty="0">
                <a:latin typeface="Arial"/>
                <a:cs typeface="Arial"/>
              </a:rPr>
              <a:t>generate</a:t>
            </a:r>
            <a:r>
              <a:rPr sz="1300" b="1" spc="85" dirty="0">
                <a:latin typeface="Arial"/>
                <a:cs typeface="Arial"/>
              </a:rPr>
              <a:t> </a:t>
            </a:r>
            <a:r>
              <a:rPr sz="1300" b="1" spc="145" dirty="0">
                <a:latin typeface="Arial"/>
                <a:cs typeface="Arial"/>
              </a:rPr>
              <a:t>a</a:t>
            </a:r>
            <a:r>
              <a:rPr sz="1300" b="1" spc="75" dirty="0">
                <a:latin typeface="Arial"/>
                <a:cs typeface="Arial"/>
              </a:rPr>
              <a:t> </a:t>
            </a:r>
            <a:r>
              <a:rPr sz="1300" b="1" spc="100" dirty="0">
                <a:latin typeface="Arial"/>
                <a:cs typeface="Arial"/>
              </a:rPr>
              <a:t>schedule</a:t>
            </a:r>
            <a:r>
              <a:rPr sz="1300" b="1" spc="85" dirty="0">
                <a:latin typeface="Arial"/>
                <a:cs typeface="Arial"/>
              </a:rPr>
              <a:t> </a:t>
            </a:r>
            <a:r>
              <a:rPr sz="1300" b="1" spc="114" dirty="0">
                <a:latin typeface="Arial"/>
                <a:cs typeface="Arial"/>
              </a:rPr>
              <a:t>for</a:t>
            </a:r>
            <a:r>
              <a:rPr sz="1300" b="1" spc="85" dirty="0">
                <a:latin typeface="Arial"/>
                <a:cs typeface="Arial"/>
              </a:rPr>
              <a:t> </a:t>
            </a:r>
            <a:r>
              <a:rPr sz="1300" b="1" spc="145" dirty="0">
                <a:latin typeface="Arial"/>
                <a:cs typeface="Arial"/>
              </a:rPr>
              <a:t>a</a:t>
            </a:r>
            <a:r>
              <a:rPr sz="1300" b="1" spc="75" dirty="0">
                <a:latin typeface="Arial"/>
                <a:cs typeface="Arial"/>
              </a:rPr>
              <a:t> </a:t>
            </a:r>
            <a:r>
              <a:rPr sz="1300" b="1" spc="100" dirty="0">
                <a:latin typeface="Arial"/>
                <a:cs typeface="Arial"/>
              </a:rPr>
              <a:t>single</a:t>
            </a:r>
            <a:r>
              <a:rPr sz="1300" b="1" spc="75" dirty="0">
                <a:latin typeface="Arial"/>
                <a:cs typeface="Arial"/>
              </a:rPr>
              <a:t> </a:t>
            </a:r>
            <a:r>
              <a:rPr sz="1300" b="1" spc="90" dirty="0">
                <a:latin typeface="Arial"/>
                <a:cs typeface="Arial"/>
              </a:rPr>
              <a:t>classroom</a:t>
            </a:r>
            <a:r>
              <a:rPr sz="1300" b="1" spc="60" dirty="0">
                <a:latin typeface="Arial"/>
                <a:cs typeface="Arial"/>
              </a:rPr>
              <a:t> </a:t>
            </a:r>
            <a:r>
              <a:rPr sz="1300" b="1" spc="135" dirty="0">
                <a:latin typeface="Arial"/>
                <a:cs typeface="Arial"/>
              </a:rPr>
              <a:t>with</a:t>
            </a:r>
            <a:r>
              <a:rPr sz="1300" b="1" spc="70" dirty="0">
                <a:latin typeface="Arial"/>
                <a:cs typeface="Arial"/>
              </a:rPr>
              <a:t> </a:t>
            </a:r>
            <a:r>
              <a:rPr sz="1300" b="1" spc="150" dirty="0">
                <a:latin typeface="Arial"/>
                <a:cs typeface="Arial"/>
              </a:rPr>
              <a:t>the</a:t>
            </a:r>
            <a:r>
              <a:rPr sz="1300" b="1" spc="80" dirty="0">
                <a:latin typeface="Arial"/>
                <a:cs typeface="Arial"/>
              </a:rPr>
              <a:t> </a:t>
            </a:r>
            <a:r>
              <a:rPr sz="1300" b="1" spc="105" dirty="0">
                <a:latin typeface="Arial"/>
                <a:cs typeface="Arial"/>
              </a:rPr>
              <a:t>following</a:t>
            </a:r>
            <a:r>
              <a:rPr sz="1300" b="1" spc="85" dirty="0">
                <a:latin typeface="Arial"/>
                <a:cs typeface="Arial"/>
              </a:rPr>
              <a:t> </a:t>
            </a:r>
            <a:r>
              <a:rPr sz="1300" b="1" spc="70" dirty="0">
                <a:latin typeface="Arial"/>
                <a:cs typeface="Arial"/>
              </a:rPr>
              <a:t>classes: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300" spc="-10" dirty="0">
                <a:latin typeface="Verdana"/>
                <a:cs typeface="Verdana"/>
              </a:rPr>
              <a:t>Psych </a:t>
            </a:r>
            <a:r>
              <a:rPr sz="1300" spc="-15" dirty="0">
                <a:latin typeface="Verdana"/>
                <a:cs typeface="Verdana"/>
              </a:rPr>
              <a:t>101 </a:t>
            </a:r>
            <a:r>
              <a:rPr sz="1300" spc="-50" dirty="0">
                <a:latin typeface="Verdana"/>
                <a:cs typeface="Verdana"/>
              </a:rPr>
              <a:t>(1 </a:t>
            </a:r>
            <a:r>
              <a:rPr sz="1300" spc="-25" dirty="0">
                <a:latin typeface="Verdana"/>
                <a:cs typeface="Verdana"/>
              </a:rPr>
              <a:t>hour,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17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480"/>
              </a:spcBef>
            </a:pPr>
            <a:r>
              <a:rPr sz="1300" spc="-10" dirty="0">
                <a:latin typeface="Verdana"/>
                <a:cs typeface="Verdana"/>
              </a:rPr>
              <a:t>English </a:t>
            </a:r>
            <a:r>
              <a:rPr sz="1300" spc="-15" dirty="0">
                <a:latin typeface="Verdana"/>
                <a:cs typeface="Verdana"/>
              </a:rPr>
              <a:t>101 </a:t>
            </a:r>
            <a:r>
              <a:rPr sz="1300" spc="-45" dirty="0">
                <a:latin typeface="Verdana"/>
                <a:cs typeface="Verdana"/>
              </a:rPr>
              <a:t>(1.5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19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490"/>
              </a:spcBef>
            </a:pPr>
            <a:r>
              <a:rPr sz="1300" dirty="0">
                <a:latin typeface="Verdana"/>
                <a:cs typeface="Verdana"/>
              </a:rPr>
              <a:t>Math </a:t>
            </a:r>
            <a:r>
              <a:rPr sz="1300" spc="-15" dirty="0">
                <a:latin typeface="Verdana"/>
                <a:cs typeface="Verdana"/>
              </a:rPr>
              <a:t>300 </a:t>
            </a:r>
            <a:r>
              <a:rPr sz="1300" spc="-45" dirty="0">
                <a:latin typeface="Verdana"/>
                <a:cs typeface="Verdana"/>
              </a:rPr>
              <a:t>(1.5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210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490"/>
              </a:spcBef>
            </a:pPr>
            <a:r>
              <a:rPr sz="1300" spc="-10" dirty="0">
                <a:latin typeface="Verdana"/>
                <a:cs typeface="Verdana"/>
              </a:rPr>
              <a:t>Psych </a:t>
            </a:r>
            <a:r>
              <a:rPr sz="1300" spc="-15" dirty="0">
                <a:latin typeface="Verdana"/>
                <a:cs typeface="Verdana"/>
              </a:rPr>
              <a:t>300 </a:t>
            </a:r>
            <a:r>
              <a:rPr sz="1300" spc="-50" dirty="0">
                <a:latin typeface="Verdana"/>
                <a:cs typeface="Verdana"/>
              </a:rPr>
              <a:t>(3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1</a:t>
            </a:r>
            <a:r>
              <a:rPr sz="1300" spc="-17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session/week)</a:t>
            </a:r>
            <a:endParaRPr sz="1300">
              <a:latin typeface="Verdana"/>
              <a:cs typeface="Verdana"/>
            </a:endParaRPr>
          </a:p>
          <a:p>
            <a:pPr marL="240029" marR="4522470">
              <a:lnSpc>
                <a:spcPts val="2050"/>
              </a:lnSpc>
              <a:spcBef>
                <a:spcPts val="140"/>
              </a:spcBef>
            </a:pPr>
            <a:r>
              <a:rPr sz="1300" spc="-5" dirty="0">
                <a:latin typeface="Verdana"/>
                <a:cs typeface="Verdana"/>
              </a:rPr>
              <a:t>Calculus </a:t>
            </a:r>
            <a:r>
              <a:rPr sz="1300" spc="-170" dirty="0">
                <a:latin typeface="Verdana"/>
                <a:cs typeface="Verdana"/>
              </a:rPr>
              <a:t>I </a:t>
            </a:r>
            <a:r>
              <a:rPr sz="1300" spc="-50" dirty="0">
                <a:latin typeface="Verdana"/>
                <a:cs typeface="Verdana"/>
              </a:rPr>
              <a:t>(2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2 </a:t>
            </a:r>
            <a:r>
              <a:rPr sz="1300" spc="-25" dirty="0">
                <a:latin typeface="Verdana"/>
                <a:cs typeface="Verdana"/>
              </a:rPr>
              <a:t>sessions/week)  </a:t>
            </a:r>
            <a:r>
              <a:rPr sz="1300" spc="-5" dirty="0">
                <a:latin typeface="Verdana"/>
                <a:cs typeface="Verdana"/>
              </a:rPr>
              <a:t>Linear </a:t>
            </a:r>
            <a:r>
              <a:rPr sz="1300" spc="-10" dirty="0">
                <a:latin typeface="Verdana"/>
                <a:cs typeface="Verdana"/>
              </a:rPr>
              <a:t>Algebra </a:t>
            </a:r>
            <a:r>
              <a:rPr sz="1300" spc="-170" dirty="0">
                <a:latin typeface="Verdana"/>
                <a:cs typeface="Verdana"/>
              </a:rPr>
              <a:t>I </a:t>
            </a:r>
            <a:r>
              <a:rPr sz="1300" spc="-45" dirty="0">
                <a:latin typeface="Verdana"/>
                <a:cs typeface="Verdana"/>
              </a:rPr>
              <a:t>(2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3</a:t>
            </a:r>
            <a:r>
              <a:rPr sz="1300" spc="-130" dirty="0">
                <a:latin typeface="Verdana"/>
                <a:cs typeface="Verdana"/>
              </a:rPr>
              <a:t> </a:t>
            </a:r>
            <a:r>
              <a:rPr sz="1300" spc="-20" dirty="0">
                <a:latin typeface="Verdana"/>
                <a:cs typeface="Verdana"/>
              </a:rPr>
              <a:t>sessions/week)  </a:t>
            </a:r>
            <a:r>
              <a:rPr sz="1300" spc="-15" dirty="0">
                <a:latin typeface="Verdana"/>
                <a:cs typeface="Verdana"/>
              </a:rPr>
              <a:t>Sociology 101 </a:t>
            </a:r>
            <a:r>
              <a:rPr sz="1300" spc="-50" dirty="0">
                <a:latin typeface="Verdana"/>
                <a:cs typeface="Verdana"/>
              </a:rPr>
              <a:t>(1 </a:t>
            </a:r>
            <a:r>
              <a:rPr sz="1300" spc="-25" dirty="0">
                <a:latin typeface="Verdana"/>
                <a:cs typeface="Verdana"/>
              </a:rPr>
              <a:t>hour,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180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330"/>
              </a:spcBef>
            </a:pPr>
            <a:r>
              <a:rPr sz="1300" spc="-20" dirty="0">
                <a:latin typeface="Verdana"/>
                <a:cs typeface="Verdana"/>
              </a:rPr>
              <a:t>Biology </a:t>
            </a:r>
            <a:r>
              <a:rPr sz="1300" spc="-15" dirty="0">
                <a:latin typeface="Verdana"/>
                <a:cs typeface="Verdana"/>
              </a:rPr>
              <a:t>101 </a:t>
            </a:r>
            <a:r>
              <a:rPr sz="1300" spc="-45" dirty="0">
                <a:latin typeface="Verdana"/>
                <a:cs typeface="Verdana"/>
              </a:rPr>
              <a:t>(1 </a:t>
            </a:r>
            <a:r>
              <a:rPr sz="1300" spc="-25" dirty="0">
                <a:latin typeface="Verdana"/>
                <a:cs typeface="Verdana"/>
              </a:rPr>
              <a:t>hour,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18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22885">
              <a:lnSpc>
                <a:spcPct val="100000"/>
              </a:lnSpc>
              <a:spcBef>
                <a:spcPts val="490"/>
              </a:spcBef>
            </a:pPr>
            <a:r>
              <a:rPr sz="1300" spc="-15" dirty="0">
                <a:latin typeface="Verdana"/>
                <a:cs typeface="Verdana"/>
              </a:rPr>
              <a:t>Supply </a:t>
            </a:r>
            <a:r>
              <a:rPr sz="1300" spc="-10" dirty="0">
                <a:latin typeface="Verdana"/>
                <a:cs typeface="Verdana"/>
              </a:rPr>
              <a:t>Chain </a:t>
            </a:r>
            <a:r>
              <a:rPr sz="1300" spc="-15" dirty="0">
                <a:latin typeface="Verdana"/>
                <a:cs typeface="Verdana"/>
              </a:rPr>
              <a:t>300 </a:t>
            </a:r>
            <a:r>
              <a:rPr sz="1300" spc="-45" dirty="0">
                <a:latin typeface="Verdana"/>
                <a:cs typeface="Verdana"/>
              </a:rPr>
              <a:t>(2.5 </a:t>
            </a:r>
            <a:r>
              <a:rPr sz="1300" spc="-25" dirty="0">
                <a:latin typeface="Verdana"/>
                <a:cs typeface="Verdana"/>
              </a:rPr>
              <a:t>hours, </a:t>
            </a:r>
            <a:r>
              <a:rPr sz="1300" spc="-10" dirty="0">
                <a:latin typeface="Verdana"/>
                <a:cs typeface="Verdana"/>
              </a:rPr>
              <a:t>2</a:t>
            </a:r>
            <a:r>
              <a:rPr sz="1300" spc="-220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sessions/week)</a:t>
            </a:r>
            <a:endParaRPr sz="1300">
              <a:latin typeface="Verdana"/>
              <a:cs typeface="Verdana"/>
            </a:endParaRPr>
          </a:p>
          <a:p>
            <a:pPr marL="222885">
              <a:lnSpc>
                <a:spcPct val="100000"/>
              </a:lnSpc>
              <a:spcBef>
                <a:spcPts val="340"/>
              </a:spcBef>
            </a:pPr>
            <a:r>
              <a:rPr sz="1300" spc="-10" dirty="0">
                <a:latin typeface="Verdana"/>
                <a:cs typeface="Verdana"/>
              </a:rPr>
              <a:t>Orientation </a:t>
            </a:r>
            <a:r>
              <a:rPr sz="1300" spc="-15" dirty="0">
                <a:latin typeface="Verdana"/>
                <a:cs typeface="Verdana"/>
              </a:rPr>
              <a:t>101 </a:t>
            </a:r>
            <a:r>
              <a:rPr sz="1300" spc="-50" dirty="0">
                <a:latin typeface="Verdana"/>
                <a:cs typeface="Verdana"/>
              </a:rPr>
              <a:t>(1 </a:t>
            </a:r>
            <a:r>
              <a:rPr sz="1300" spc="-25" dirty="0">
                <a:latin typeface="Verdana"/>
                <a:cs typeface="Verdana"/>
              </a:rPr>
              <a:t>hour, </a:t>
            </a:r>
            <a:r>
              <a:rPr sz="1300" spc="-10" dirty="0">
                <a:latin typeface="Verdana"/>
                <a:cs typeface="Verdana"/>
              </a:rPr>
              <a:t>1</a:t>
            </a:r>
            <a:r>
              <a:rPr sz="1300" spc="-17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session/week)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2384" marR="5080">
              <a:lnSpc>
                <a:spcPct val="130800"/>
              </a:lnSpc>
            </a:pPr>
            <a:r>
              <a:rPr sz="1300" b="1" spc="100" dirty="0">
                <a:latin typeface="Arial"/>
                <a:cs typeface="Arial"/>
              </a:rPr>
              <a:t>Available </a:t>
            </a:r>
            <a:r>
              <a:rPr sz="1300" b="1" spc="95" dirty="0">
                <a:latin typeface="Arial"/>
                <a:cs typeface="Arial"/>
              </a:rPr>
              <a:t>scheduling </a:t>
            </a:r>
            <a:r>
              <a:rPr sz="1300" b="1" spc="120" dirty="0">
                <a:latin typeface="Arial"/>
                <a:cs typeface="Arial"/>
              </a:rPr>
              <a:t>times </a:t>
            </a:r>
            <a:r>
              <a:rPr sz="1300" b="1" spc="135" dirty="0">
                <a:latin typeface="Arial"/>
                <a:cs typeface="Arial"/>
              </a:rPr>
              <a:t>are </a:t>
            </a:r>
            <a:r>
              <a:rPr sz="1300" b="1" spc="120" dirty="0">
                <a:latin typeface="Arial"/>
                <a:cs typeface="Arial"/>
              </a:rPr>
              <a:t>Monday </a:t>
            </a:r>
            <a:r>
              <a:rPr sz="1300" b="1" spc="125" dirty="0">
                <a:latin typeface="Arial"/>
                <a:cs typeface="Arial"/>
              </a:rPr>
              <a:t>through </a:t>
            </a:r>
            <a:r>
              <a:rPr sz="1300" b="1" spc="80" dirty="0">
                <a:latin typeface="Arial"/>
                <a:cs typeface="Arial"/>
              </a:rPr>
              <a:t>Friday, </a:t>
            </a:r>
            <a:r>
              <a:rPr sz="1300" b="1" spc="130" dirty="0">
                <a:latin typeface="Arial"/>
                <a:cs typeface="Arial"/>
              </a:rPr>
              <a:t>8:00AM-11:30AM, 1:00PM-5:00PM  </a:t>
            </a:r>
            <a:r>
              <a:rPr sz="1300" b="1" spc="85" dirty="0">
                <a:latin typeface="Arial"/>
                <a:cs typeface="Arial"/>
              </a:rPr>
              <a:t>Slots </a:t>
            </a:r>
            <a:r>
              <a:rPr sz="1300" b="1" spc="135" dirty="0">
                <a:latin typeface="Arial"/>
                <a:cs typeface="Arial"/>
              </a:rPr>
              <a:t>are </a:t>
            </a:r>
            <a:r>
              <a:rPr sz="1300" b="1" spc="100" dirty="0">
                <a:latin typeface="Arial"/>
                <a:cs typeface="Arial"/>
              </a:rPr>
              <a:t>scheduled in </a:t>
            </a:r>
            <a:r>
              <a:rPr sz="1300" b="1" spc="165" dirty="0">
                <a:latin typeface="Arial"/>
                <a:cs typeface="Arial"/>
              </a:rPr>
              <a:t>15 </a:t>
            </a:r>
            <a:r>
              <a:rPr sz="1300" b="1" spc="135" dirty="0">
                <a:latin typeface="Arial"/>
                <a:cs typeface="Arial"/>
              </a:rPr>
              <a:t>minute</a:t>
            </a:r>
            <a:r>
              <a:rPr sz="1300" b="1" spc="-130" dirty="0">
                <a:latin typeface="Arial"/>
                <a:cs typeface="Arial"/>
              </a:rPr>
              <a:t> </a:t>
            </a:r>
            <a:r>
              <a:rPr sz="1300" b="1" spc="114" dirty="0">
                <a:latin typeface="Arial"/>
                <a:cs typeface="Arial"/>
              </a:rPr>
              <a:t>increments.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00" b="1" spc="2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04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460859"/>
            <a:ext cx="8955405" cy="92265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480"/>
              </a:lnSpc>
              <a:spcBef>
                <a:spcPts val="185"/>
              </a:spcBef>
            </a:pPr>
            <a:r>
              <a:rPr sz="1250" b="1" spc="110" dirty="0">
                <a:latin typeface="Arial"/>
                <a:cs typeface="Arial"/>
              </a:rPr>
              <a:t>Visualize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grid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20" dirty="0">
                <a:latin typeface="Arial"/>
                <a:cs typeface="Arial"/>
              </a:rPr>
              <a:t>of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30" dirty="0">
                <a:latin typeface="Arial"/>
                <a:cs typeface="Arial"/>
              </a:rPr>
              <a:t>each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15-minute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increment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from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Monday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through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Sunday,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intersected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with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30" dirty="0">
                <a:latin typeface="Arial"/>
                <a:cs typeface="Arial"/>
              </a:rPr>
              <a:t>each  </a:t>
            </a:r>
            <a:r>
              <a:rPr sz="1250" b="1" spc="105" dirty="0">
                <a:latin typeface="Arial"/>
                <a:cs typeface="Arial"/>
              </a:rPr>
              <a:t>possible</a:t>
            </a:r>
            <a:r>
              <a:rPr sz="1250" b="1" spc="90" dirty="0">
                <a:latin typeface="Arial"/>
                <a:cs typeface="Arial"/>
              </a:rPr>
              <a:t> class.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50" b="1" spc="95" dirty="0">
                <a:latin typeface="Arial"/>
                <a:cs typeface="Arial"/>
              </a:rPr>
              <a:t>Each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cell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14" dirty="0">
                <a:latin typeface="Arial"/>
                <a:cs typeface="Arial"/>
              </a:rPr>
              <a:t>will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be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85" dirty="0">
                <a:latin typeface="Arial"/>
                <a:cs typeface="Arial"/>
              </a:rPr>
              <a:t>1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or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85" dirty="0">
                <a:latin typeface="Arial"/>
                <a:cs typeface="Arial"/>
              </a:rPr>
              <a:t>0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20" dirty="0">
                <a:latin typeface="Arial"/>
                <a:cs typeface="Arial"/>
              </a:rPr>
              <a:t>indicating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whether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that’s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the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start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of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the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first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90" dirty="0">
                <a:latin typeface="Arial"/>
                <a:cs typeface="Arial"/>
              </a:rPr>
              <a:t>class.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759" y="2652119"/>
            <a:ext cx="9210675" cy="2152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46</a:t>
            </a:fld>
            <a:endParaRPr spc="2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00" b="1" spc="2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04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96597"/>
            <a:ext cx="7691120" cy="79883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50" b="1" spc="160" dirty="0">
                <a:latin typeface="Arial"/>
                <a:cs typeface="Arial"/>
              </a:rPr>
              <a:t>Next </a:t>
            </a:r>
            <a:r>
              <a:rPr sz="1250" b="1" spc="110" dirty="0">
                <a:latin typeface="Arial"/>
                <a:cs typeface="Arial"/>
              </a:rPr>
              <a:t>visualize </a:t>
            </a:r>
            <a:r>
              <a:rPr sz="1250" b="1" spc="150" dirty="0">
                <a:latin typeface="Arial"/>
                <a:cs typeface="Arial"/>
              </a:rPr>
              <a:t>how </a:t>
            </a:r>
            <a:r>
              <a:rPr sz="1250" b="1" spc="120" dirty="0">
                <a:latin typeface="Arial"/>
                <a:cs typeface="Arial"/>
              </a:rPr>
              <a:t>overlaps </a:t>
            </a:r>
            <a:r>
              <a:rPr sz="1250" b="1" spc="114" dirty="0">
                <a:latin typeface="Arial"/>
                <a:cs typeface="Arial"/>
              </a:rPr>
              <a:t>will</a:t>
            </a:r>
            <a:r>
              <a:rPr sz="1250" b="1" spc="-75" dirty="0">
                <a:latin typeface="Arial"/>
                <a:cs typeface="Arial"/>
              </a:rPr>
              <a:t> </a:t>
            </a:r>
            <a:r>
              <a:rPr sz="1250" b="1" spc="75" dirty="0">
                <a:latin typeface="Arial"/>
                <a:cs typeface="Arial"/>
              </a:rPr>
              <a:t>occur.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30" dirty="0">
                <a:latin typeface="Arial"/>
                <a:cs typeface="Arial"/>
              </a:rPr>
              <a:t>Notice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how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9:00AM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90" dirty="0">
                <a:latin typeface="Arial"/>
                <a:cs typeface="Arial"/>
              </a:rPr>
              <a:t>Psych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90" dirty="0">
                <a:latin typeface="Arial"/>
                <a:cs typeface="Arial"/>
              </a:rPr>
              <a:t>101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85" dirty="0">
                <a:latin typeface="Arial"/>
                <a:cs typeface="Arial"/>
              </a:rPr>
              <a:t>class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will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clash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with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9:15AM</a:t>
            </a:r>
            <a:r>
              <a:rPr sz="1250" b="1" spc="80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Sociology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75" dirty="0">
                <a:latin typeface="Arial"/>
                <a:cs typeface="Arial"/>
              </a:rPr>
              <a:t>101.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70" dirty="0">
                <a:latin typeface="Arial"/>
                <a:cs typeface="Arial"/>
              </a:rPr>
              <a:t>We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20" dirty="0">
                <a:latin typeface="Arial"/>
                <a:cs typeface="Arial"/>
              </a:rPr>
              <a:t>can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sum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all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blocks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70" dirty="0">
                <a:latin typeface="Arial"/>
                <a:cs typeface="Arial"/>
              </a:rPr>
              <a:t>that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affect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5" dirty="0">
                <a:latin typeface="Arial"/>
                <a:cs typeface="Arial"/>
              </a:rPr>
              <a:t>the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9:45AM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block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and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30" dirty="0">
                <a:latin typeface="Arial"/>
                <a:cs typeface="Arial"/>
              </a:rPr>
              <a:t>ensure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they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don’t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exceed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1.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759" y="2564489"/>
            <a:ext cx="9391538" cy="202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6590" y="4713796"/>
            <a:ext cx="1741170" cy="3663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115"/>
              </a:spcBef>
            </a:pP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of </a:t>
            </a:r>
            <a:r>
              <a:rPr sz="1200" spc="-5" dirty="0">
                <a:solidFill>
                  <a:srgbClr val="FF3333"/>
                </a:solidFill>
                <a:latin typeface="Arial"/>
                <a:cs typeface="Arial"/>
              </a:rPr>
              <a:t>affecting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slots =</a:t>
            </a:r>
            <a:r>
              <a:rPr sz="1200" spc="-8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2  </a:t>
            </a:r>
            <a:r>
              <a:rPr sz="1200" spc="-15" dirty="0">
                <a:solidFill>
                  <a:srgbClr val="FF3333"/>
                </a:solidFill>
                <a:latin typeface="Arial"/>
                <a:cs typeface="Arial"/>
              </a:rPr>
              <a:t>FAIL,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must be</a:t>
            </a:r>
            <a:r>
              <a:rPr sz="1200" spc="-3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3333"/>
                </a:solidFill>
                <a:latin typeface="Arial"/>
                <a:cs typeface="Arial"/>
              </a:rPr>
              <a:t>&lt;=1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47</a:t>
            </a:fld>
            <a:endParaRPr spc="2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00" b="1" spc="2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04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96597"/>
            <a:ext cx="7691120" cy="79883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50" b="1" spc="160" dirty="0">
                <a:latin typeface="Arial"/>
                <a:cs typeface="Arial"/>
              </a:rPr>
              <a:t>Next </a:t>
            </a:r>
            <a:r>
              <a:rPr sz="1250" b="1" spc="110" dirty="0">
                <a:latin typeface="Arial"/>
                <a:cs typeface="Arial"/>
              </a:rPr>
              <a:t>visualize </a:t>
            </a:r>
            <a:r>
              <a:rPr sz="1250" b="1" spc="150" dirty="0">
                <a:latin typeface="Arial"/>
                <a:cs typeface="Arial"/>
              </a:rPr>
              <a:t>how </a:t>
            </a:r>
            <a:r>
              <a:rPr sz="1250" b="1" spc="120" dirty="0">
                <a:latin typeface="Arial"/>
                <a:cs typeface="Arial"/>
              </a:rPr>
              <a:t>overlaps </a:t>
            </a:r>
            <a:r>
              <a:rPr sz="1250" b="1" spc="114" dirty="0">
                <a:latin typeface="Arial"/>
                <a:cs typeface="Arial"/>
              </a:rPr>
              <a:t>will</a:t>
            </a:r>
            <a:r>
              <a:rPr sz="1250" b="1" spc="-75" dirty="0">
                <a:latin typeface="Arial"/>
                <a:cs typeface="Arial"/>
              </a:rPr>
              <a:t> </a:t>
            </a:r>
            <a:r>
              <a:rPr sz="1250" b="1" spc="75" dirty="0">
                <a:latin typeface="Arial"/>
                <a:cs typeface="Arial"/>
              </a:rPr>
              <a:t>occur.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30" dirty="0">
                <a:latin typeface="Arial"/>
                <a:cs typeface="Arial"/>
              </a:rPr>
              <a:t>Notice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how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9:00AM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90" dirty="0">
                <a:latin typeface="Arial"/>
                <a:cs typeface="Arial"/>
              </a:rPr>
              <a:t>Psych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90" dirty="0">
                <a:latin typeface="Arial"/>
                <a:cs typeface="Arial"/>
              </a:rPr>
              <a:t>101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85" dirty="0">
                <a:latin typeface="Arial"/>
                <a:cs typeface="Arial"/>
              </a:rPr>
              <a:t>class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will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clash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with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9:30AM</a:t>
            </a:r>
            <a:r>
              <a:rPr sz="1250" b="1" spc="80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Sociology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75" dirty="0">
                <a:latin typeface="Arial"/>
                <a:cs typeface="Arial"/>
              </a:rPr>
              <a:t>101.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70" dirty="0">
                <a:latin typeface="Arial"/>
                <a:cs typeface="Arial"/>
              </a:rPr>
              <a:t>We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20" dirty="0">
                <a:latin typeface="Arial"/>
                <a:cs typeface="Arial"/>
              </a:rPr>
              <a:t>can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sum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all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blocks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70" dirty="0">
                <a:latin typeface="Arial"/>
                <a:cs typeface="Arial"/>
              </a:rPr>
              <a:t>that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affect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5" dirty="0">
                <a:latin typeface="Arial"/>
                <a:cs typeface="Arial"/>
              </a:rPr>
              <a:t>the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9:45AM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block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and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30" dirty="0">
                <a:latin typeface="Arial"/>
                <a:cs typeface="Arial"/>
              </a:rPr>
              <a:t>ensure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they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don’t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exceed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1.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600" y="2567029"/>
            <a:ext cx="9381406" cy="202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6590" y="4713796"/>
            <a:ext cx="1741170" cy="3663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115"/>
              </a:spcBef>
            </a:pP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of </a:t>
            </a:r>
            <a:r>
              <a:rPr sz="1200" spc="-5" dirty="0">
                <a:solidFill>
                  <a:srgbClr val="FF3333"/>
                </a:solidFill>
                <a:latin typeface="Arial"/>
                <a:cs typeface="Arial"/>
              </a:rPr>
              <a:t>affecting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slots =</a:t>
            </a:r>
            <a:r>
              <a:rPr sz="1200" spc="-8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2  </a:t>
            </a:r>
            <a:r>
              <a:rPr sz="1200" spc="-15" dirty="0">
                <a:solidFill>
                  <a:srgbClr val="FF3333"/>
                </a:solidFill>
                <a:latin typeface="Arial"/>
                <a:cs typeface="Arial"/>
              </a:rPr>
              <a:t>FAIL,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must be</a:t>
            </a:r>
            <a:r>
              <a:rPr sz="1200" spc="-3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3333"/>
                </a:solidFill>
                <a:latin typeface="Arial"/>
                <a:cs typeface="Arial"/>
              </a:rPr>
              <a:t>&lt;=1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48</a:t>
            </a:fld>
            <a:endParaRPr spc="2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00" b="1" spc="2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04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96597"/>
            <a:ext cx="7691120" cy="79883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50" b="1" spc="160" dirty="0">
                <a:latin typeface="Arial"/>
                <a:cs typeface="Arial"/>
              </a:rPr>
              <a:t>Next </a:t>
            </a:r>
            <a:r>
              <a:rPr sz="1250" b="1" spc="110" dirty="0">
                <a:latin typeface="Arial"/>
                <a:cs typeface="Arial"/>
              </a:rPr>
              <a:t>visualize </a:t>
            </a:r>
            <a:r>
              <a:rPr sz="1250" b="1" spc="150" dirty="0">
                <a:latin typeface="Arial"/>
                <a:cs typeface="Arial"/>
              </a:rPr>
              <a:t>how </a:t>
            </a:r>
            <a:r>
              <a:rPr sz="1250" b="1" spc="120" dirty="0">
                <a:latin typeface="Arial"/>
                <a:cs typeface="Arial"/>
              </a:rPr>
              <a:t>overlaps </a:t>
            </a:r>
            <a:r>
              <a:rPr sz="1250" b="1" spc="114" dirty="0">
                <a:latin typeface="Arial"/>
                <a:cs typeface="Arial"/>
              </a:rPr>
              <a:t>will</a:t>
            </a:r>
            <a:r>
              <a:rPr sz="1250" b="1" spc="-75" dirty="0">
                <a:latin typeface="Arial"/>
                <a:cs typeface="Arial"/>
              </a:rPr>
              <a:t> </a:t>
            </a:r>
            <a:r>
              <a:rPr sz="1250" b="1" spc="75" dirty="0">
                <a:latin typeface="Arial"/>
                <a:cs typeface="Arial"/>
              </a:rPr>
              <a:t>occur.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30" dirty="0">
                <a:latin typeface="Arial"/>
                <a:cs typeface="Arial"/>
              </a:rPr>
              <a:t>Notice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how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9:00AM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90" dirty="0">
                <a:latin typeface="Arial"/>
                <a:cs typeface="Arial"/>
              </a:rPr>
              <a:t>Psych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90" dirty="0">
                <a:latin typeface="Arial"/>
                <a:cs typeface="Arial"/>
              </a:rPr>
              <a:t>101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85" dirty="0">
                <a:latin typeface="Arial"/>
                <a:cs typeface="Arial"/>
              </a:rPr>
              <a:t>class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will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clash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with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a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9:45AM</a:t>
            </a:r>
            <a:r>
              <a:rPr sz="1250" b="1" spc="80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Sociology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75" dirty="0">
                <a:latin typeface="Arial"/>
                <a:cs typeface="Arial"/>
              </a:rPr>
              <a:t>101.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50" b="1" spc="170" dirty="0">
                <a:latin typeface="Arial"/>
                <a:cs typeface="Arial"/>
              </a:rPr>
              <a:t>We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20" dirty="0">
                <a:latin typeface="Arial"/>
                <a:cs typeface="Arial"/>
              </a:rPr>
              <a:t>can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sum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all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00" dirty="0">
                <a:latin typeface="Arial"/>
                <a:cs typeface="Arial"/>
              </a:rPr>
              <a:t>blocks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70" dirty="0">
                <a:latin typeface="Arial"/>
                <a:cs typeface="Arial"/>
              </a:rPr>
              <a:t>that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25" dirty="0">
                <a:latin typeface="Arial"/>
                <a:cs typeface="Arial"/>
              </a:rPr>
              <a:t>affect</a:t>
            </a:r>
            <a:r>
              <a:rPr sz="1250" b="1" spc="95" dirty="0">
                <a:latin typeface="Arial"/>
                <a:cs typeface="Arial"/>
              </a:rPr>
              <a:t> </a:t>
            </a:r>
            <a:r>
              <a:rPr sz="1250" b="1" spc="165" dirty="0">
                <a:latin typeface="Arial"/>
                <a:cs typeface="Arial"/>
              </a:rPr>
              <a:t>the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9:45AM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10" dirty="0">
                <a:latin typeface="Arial"/>
                <a:cs typeface="Arial"/>
              </a:rPr>
              <a:t>block</a:t>
            </a:r>
            <a:r>
              <a:rPr sz="1250" b="1" spc="85" dirty="0">
                <a:latin typeface="Arial"/>
                <a:cs typeface="Arial"/>
              </a:rPr>
              <a:t> </a:t>
            </a:r>
            <a:r>
              <a:rPr sz="1250" b="1" spc="145" dirty="0">
                <a:latin typeface="Arial"/>
                <a:cs typeface="Arial"/>
              </a:rPr>
              <a:t>and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30" dirty="0">
                <a:latin typeface="Arial"/>
                <a:cs typeface="Arial"/>
              </a:rPr>
              <a:t>ensure</a:t>
            </a:r>
            <a:r>
              <a:rPr sz="1250" b="1" spc="100" dirty="0">
                <a:latin typeface="Arial"/>
                <a:cs typeface="Arial"/>
              </a:rPr>
              <a:t> </a:t>
            </a:r>
            <a:r>
              <a:rPr sz="1250" b="1" spc="155" dirty="0">
                <a:latin typeface="Arial"/>
                <a:cs typeface="Arial"/>
              </a:rPr>
              <a:t>they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40" dirty="0">
                <a:latin typeface="Arial"/>
                <a:cs typeface="Arial"/>
              </a:rPr>
              <a:t>don’t</a:t>
            </a:r>
            <a:r>
              <a:rPr sz="1250" b="1" spc="105" dirty="0">
                <a:latin typeface="Arial"/>
                <a:cs typeface="Arial"/>
              </a:rPr>
              <a:t> </a:t>
            </a:r>
            <a:r>
              <a:rPr sz="1250" b="1" spc="135" dirty="0">
                <a:latin typeface="Arial"/>
                <a:cs typeface="Arial"/>
              </a:rPr>
              <a:t>exceed</a:t>
            </a:r>
            <a:r>
              <a:rPr sz="1250" b="1" spc="90" dirty="0">
                <a:latin typeface="Arial"/>
                <a:cs typeface="Arial"/>
              </a:rPr>
              <a:t> </a:t>
            </a:r>
            <a:r>
              <a:rPr sz="1250" b="1" spc="160" dirty="0">
                <a:latin typeface="Arial"/>
                <a:cs typeface="Arial"/>
              </a:rPr>
              <a:t>1.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759" y="2578460"/>
            <a:ext cx="9391538" cy="202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6590" y="4713796"/>
            <a:ext cx="1741170" cy="3663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115"/>
              </a:spcBef>
            </a:pP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of </a:t>
            </a:r>
            <a:r>
              <a:rPr sz="1200" spc="-5" dirty="0">
                <a:solidFill>
                  <a:srgbClr val="FF3333"/>
                </a:solidFill>
                <a:latin typeface="Arial"/>
                <a:cs typeface="Arial"/>
              </a:rPr>
              <a:t>affecting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slots =</a:t>
            </a:r>
            <a:r>
              <a:rPr sz="1200" spc="-8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2  </a:t>
            </a:r>
            <a:r>
              <a:rPr sz="1200" spc="-15" dirty="0">
                <a:solidFill>
                  <a:srgbClr val="FF3333"/>
                </a:solidFill>
                <a:latin typeface="Arial"/>
                <a:cs typeface="Arial"/>
              </a:rPr>
              <a:t>FAIL, </a:t>
            </a:r>
            <a:r>
              <a:rPr sz="1200" dirty="0">
                <a:solidFill>
                  <a:srgbClr val="FF3333"/>
                </a:solidFill>
                <a:latin typeface="Arial"/>
                <a:cs typeface="Arial"/>
              </a:rPr>
              <a:t>sum must be</a:t>
            </a:r>
            <a:r>
              <a:rPr sz="1200" spc="-3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3333"/>
                </a:solidFill>
                <a:latin typeface="Arial"/>
                <a:cs typeface="Arial"/>
              </a:rPr>
              <a:t>&lt;=1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49</a:t>
            </a:fld>
            <a:endParaRPr spc="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406640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80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57159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7240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163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599"/>
            <a:ext cx="2377440" cy="192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86650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77690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6109" y="4313280"/>
            <a:ext cx="452882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25" dirty="0">
                <a:latin typeface="Tahoma"/>
                <a:cs typeface="Tahoma"/>
              </a:rPr>
              <a:t>You </a:t>
            </a:r>
            <a:r>
              <a:rPr sz="1800" spc="135" dirty="0">
                <a:latin typeface="Tahoma"/>
                <a:cs typeface="Tahoma"/>
              </a:rPr>
              <a:t>choose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135" dirty="0">
                <a:latin typeface="Arial"/>
                <a:cs typeface="Arial"/>
              </a:rPr>
              <a:t>1</a:t>
            </a:r>
            <a:r>
              <a:rPr sz="1800" spc="13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spc="135" dirty="0">
                <a:latin typeface="Tahoma"/>
                <a:cs typeface="Tahoma"/>
              </a:rPr>
              <a:t>What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is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probability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it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has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prize?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0079" y="1921869"/>
            <a:ext cx="2377440" cy="1918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0080" y="1920600"/>
            <a:ext cx="2377440" cy="1921510"/>
          </a:xfrm>
          <a:custGeom>
            <a:avLst/>
            <a:gdLst/>
            <a:ahLst/>
            <a:cxnLst/>
            <a:rect l="l" t="t" r="r" b="b"/>
            <a:pathLst>
              <a:path w="2377440" h="1921510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51"/>
                </a:lnTo>
                <a:lnTo>
                  <a:pt x="14907" y="1686632"/>
                </a:lnTo>
                <a:lnTo>
                  <a:pt x="32460" y="1728111"/>
                </a:lnTo>
                <a:lnTo>
                  <a:pt x="55784" y="1767454"/>
                </a:lnTo>
                <a:lnTo>
                  <a:pt x="84157" y="1803929"/>
                </a:lnTo>
                <a:lnTo>
                  <a:pt x="116859" y="1836803"/>
                </a:lnTo>
                <a:lnTo>
                  <a:pt x="153167" y="1865343"/>
                </a:lnTo>
                <a:lnTo>
                  <a:pt x="192360" y="1888817"/>
                </a:lnTo>
                <a:lnTo>
                  <a:pt x="233718" y="1906491"/>
                </a:lnTo>
                <a:lnTo>
                  <a:pt x="276518" y="1917633"/>
                </a:lnTo>
                <a:lnTo>
                  <a:pt x="320039" y="1921509"/>
                </a:lnTo>
                <a:lnTo>
                  <a:pt x="2057400" y="1921509"/>
                </a:lnTo>
                <a:lnTo>
                  <a:pt x="2100921" y="1917633"/>
                </a:lnTo>
                <a:lnTo>
                  <a:pt x="2143721" y="1906491"/>
                </a:lnTo>
                <a:lnTo>
                  <a:pt x="2185079" y="1888817"/>
                </a:lnTo>
                <a:lnTo>
                  <a:pt x="2224272" y="1865343"/>
                </a:lnTo>
                <a:lnTo>
                  <a:pt x="2260580" y="1836803"/>
                </a:lnTo>
                <a:lnTo>
                  <a:pt x="2293282" y="1803929"/>
                </a:lnTo>
                <a:lnTo>
                  <a:pt x="2321655" y="1767454"/>
                </a:lnTo>
                <a:lnTo>
                  <a:pt x="2344979" y="1728111"/>
                </a:lnTo>
                <a:lnTo>
                  <a:pt x="2362532" y="1686632"/>
                </a:lnTo>
                <a:lnTo>
                  <a:pt x="2373592" y="164375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18789" y="38421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60169" y="2719429"/>
            <a:ext cx="93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00" b="1" spc="2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04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9104630" cy="6108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29"/>
              </a:spcBef>
            </a:pPr>
            <a:r>
              <a:rPr sz="1950" b="1" spc="195" dirty="0">
                <a:latin typeface="Arial"/>
                <a:cs typeface="Arial"/>
              </a:rPr>
              <a:t>If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240" dirty="0">
                <a:latin typeface="Arial"/>
                <a:cs typeface="Arial"/>
              </a:rPr>
              <a:t>the</a:t>
            </a:r>
            <a:r>
              <a:rPr sz="1950" b="1" spc="155" dirty="0">
                <a:latin typeface="Arial"/>
                <a:cs typeface="Arial"/>
              </a:rPr>
              <a:t> </a:t>
            </a:r>
            <a:r>
              <a:rPr sz="1950" b="1" spc="235" dirty="0">
                <a:latin typeface="Arial"/>
                <a:cs typeface="Arial"/>
              </a:rPr>
              <a:t>“sum”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175" dirty="0">
                <a:latin typeface="Arial"/>
                <a:cs typeface="Arial"/>
              </a:rPr>
              <a:t>of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160" dirty="0">
                <a:latin typeface="Arial"/>
                <a:cs typeface="Arial"/>
              </a:rPr>
              <a:t>all</a:t>
            </a:r>
            <a:r>
              <a:rPr sz="1950" b="1" spc="140" dirty="0">
                <a:latin typeface="Arial"/>
                <a:cs typeface="Arial"/>
              </a:rPr>
              <a:t> slots</a:t>
            </a:r>
            <a:r>
              <a:rPr sz="1950" b="1" spc="150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affecting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29" dirty="0">
                <a:latin typeface="Arial"/>
                <a:cs typeface="Arial"/>
              </a:rPr>
              <a:t>a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190" dirty="0">
                <a:latin typeface="Arial"/>
                <a:cs typeface="Arial"/>
              </a:rPr>
              <a:t>given</a:t>
            </a:r>
            <a:r>
              <a:rPr sz="1950" b="1" spc="150" dirty="0">
                <a:latin typeface="Arial"/>
                <a:cs typeface="Arial"/>
              </a:rPr>
              <a:t> block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20" dirty="0">
                <a:latin typeface="Arial"/>
                <a:cs typeface="Arial"/>
              </a:rPr>
              <a:t>are</a:t>
            </a:r>
            <a:r>
              <a:rPr sz="1950" b="1" spc="150" dirty="0">
                <a:latin typeface="Arial"/>
                <a:cs typeface="Arial"/>
              </a:rPr>
              <a:t> </a:t>
            </a:r>
            <a:r>
              <a:rPr sz="1950" b="1" spc="170" dirty="0">
                <a:latin typeface="Arial"/>
                <a:cs typeface="Arial"/>
              </a:rPr>
              <a:t>no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20" dirty="0">
                <a:latin typeface="Arial"/>
                <a:cs typeface="Arial"/>
              </a:rPr>
              <a:t>more</a:t>
            </a:r>
            <a:r>
              <a:rPr sz="1950" b="1" spc="155" dirty="0">
                <a:latin typeface="Arial"/>
                <a:cs typeface="Arial"/>
              </a:rPr>
              <a:t> </a:t>
            </a:r>
            <a:r>
              <a:rPr sz="1950" b="1" spc="225" dirty="0">
                <a:latin typeface="Arial"/>
                <a:cs typeface="Arial"/>
              </a:rPr>
              <a:t>than  </a:t>
            </a:r>
            <a:r>
              <a:rPr sz="1950" b="1" spc="235" dirty="0">
                <a:latin typeface="Arial"/>
                <a:cs typeface="Arial"/>
              </a:rPr>
              <a:t>1, </a:t>
            </a:r>
            <a:r>
              <a:rPr sz="1950" b="1" spc="229" dirty="0">
                <a:latin typeface="Arial"/>
                <a:cs typeface="Arial"/>
              </a:rPr>
              <a:t>then </a:t>
            </a:r>
            <a:r>
              <a:rPr sz="1950" b="1" spc="260" dirty="0">
                <a:latin typeface="Arial"/>
                <a:cs typeface="Arial"/>
              </a:rPr>
              <a:t>we </a:t>
            </a:r>
            <a:r>
              <a:rPr sz="1950" b="1" spc="210" dirty="0">
                <a:latin typeface="Arial"/>
                <a:cs typeface="Arial"/>
              </a:rPr>
              <a:t>have </a:t>
            </a:r>
            <a:r>
              <a:rPr sz="1950" b="1" spc="175" dirty="0">
                <a:latin typeface="Arial"/>
                <a:cs typeface="Arial"/>
              </a:rPr>
              <a:t>no</a:t>
            </a:r>
            <a:r>
              <a:rPr sz="1950" b="1" spc="-240" dirty="0">
                <a:latin typeface="Arial"/>
                <a:cs typeface="Arial"/>
              </a:rPr>
              <a:t> </a:t>
            </a:r>
            <a:r>
              <a:rPr sz="1950" b="1" spc="145" dirty="0">
                <a:latin typeface="Arial"/>
                <a:cs typeface="Arial"/>
              </a:rPr>
              <a:t>conflicts!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759" y="2567029"/>
            <a:ext cx="9117998" cy="196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5150" y="4607919"/>
            <a:ext cx="1741170" cy="3784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225"/>
              </a:spcBef>
            </a:pPr>
            <a:r>
              <a:rPr sz="1200" dirty="0">
                <a:solidFill>
                  <a:srgbClr val="009933"/>
                </a:solidFill>
                <a:latin typeface="Arial"/>
                <a:cs typeface="Arial"/>
              </a:rPr>
              <a:t>Sum of </a:t>
            </a:r>
            <a:r>
              <a:rPr sz="1200" spc="-5" dirty="0">
                <a:solidFill>
                  <a:srgbClr val="009933"/>
                </a:solidFill>
                <a:latin typeface="Arial"/>
                <a:cs typeface="Arial"/>
              </a:rPr>
              <a:t>affecting </a:t>
            </a:r>
            <a:r>
              <a:rPr sz="1200" dirty="0">
                <a:solidFill>
                  <a:srgbClr val="009933"/>
                </a:solidFill>
                <a:latin typeface="Arial"/>
                <a:cs typeface="Arial"/>
              </a:rPr>
              <a:t>slots =</a:t>
            </a:r>
            <a:r>
              <a:rPr sz="1200" spc="-80" dirty="0">
                <a:solidFill>
                  <a:srgbClr val="00993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9933"/>
                </a:solidFill>
                <a:latin typeface="Arial"/>
                <a:cs typeface="Arial"/>
              </a:rPr>
              <a:t>1  </a:t>
            </a:r>
            <a:r>
              <a:rPr sz="1200" spc="-5" dirty="0">
                <a:solidFill>
                  <a:srgbClr val="009933"/>
                </a:solidFill>
                <a:latin typeface="Arial"/>
                <a:cs typeface="Arial"/>
              </a:rPr>
              <a:t>SUCCESS!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50</a:t>
            </a:fld>
            <a:endParaRPr spc="2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Generating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04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57050"/>
            <a:ext cx="8446135" cy="12782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20"/>
              </a:spcBef>
            </a:pPr>
            <a:r>
              <a:rPr sz="1750" b="1" spc="135" dirty="0">
                <a:latin typeface="Arial"/>
                <a:cs typeface="Arial"/>
              </a:rPr>
              <a:t>For </a:t>
            </a:r>
            <a:r>
              <a:rPr sz="1750" b="1" spc="195" dirty="0">
                <a:latin typeface="Arial"/>
                <a:cs typeface="Arial"/>
              </a:rPr>
              <a:t>every </a:t>
            </a:r>
            <a:r>
              <a:rPr sz="1750" b="1" spc="185" dirty="0">
                <a:latin typeface="Arial"/>
                <a:cs typeface="Arial"/>
              </a:rPr>
              <a:t>“block”, </a:t>
            </a:r>
            <a:r>
              <a:rPr sz="1750" b="1" spc="250" dirty="0">
                <a:latin typeface="Arial"/>
                <a:cs typeface="Arial"/>
              </a:rPr>
              <a:t>we </a:t>
            </a:r>
            <a:r>
              <a:rPr sz="1750" b="1" spc="200" dirty="0">
                <a:latin typeface="Arial"/>
                <a:cs typeface="Arial"/>
              </a:rPr>
              <a:t>must </a:t>
            </a:r>
            <a:r>
              <a:rPr sz="1750" b="1" spc="180" dirty="0">
                <a:latin typeface="Arial"/>
                <a:cs typeface="Arial"/>
              </a:rPr>
              <a:t>sum </a:t>
            </a:r>
            <a:r>
              <a:rPr sz="1750" b="1" spc="155" dirty="0">
                <a:latin typeface="Arial"/>
                <a:cs typeface="Arial"/>
              </a:rPr>
              <a:t>all </a:t>
            </a:r>
            <a:r>
              <a:rPr sz="1750" b="1" spc="170" dirty="0">
                <a:latin typeface="Arial"/>
                <a:cs typeface="Arial"/>
              </a:rPr>
              <a:t>affecting </a:t>
            </a:r>
            <a:r>
              <a:rPr sz="1750" b="1" spc="135" dirty="0">
                <a:latin typeface="Arial"/>
                <a:cs typeface="Arial"/>
              </a:rPr>
              <a:t>slots </a:t>
            </a:r>
            <a:r>
              <a:rPr sz="1750" b="1" spc="190" dirty="0">
                <a:latin typeface="Arial"/>
                <a:cs typeface="Arial"/>
              </a:rPr>
              <a:t>(shaded</a:t>
            </a:r>
            <a:r>
              <a:rPr sz="1750" b="1" spc="-170" dirty="0">
                <a:latin typeface="Arial"/>
                <a:cs typeface="Arial"/>
              </a:rPr>
              <a:t> </a:t>
            </a:r>
            <a:r>
              <a:rPr sz="1750" b="1" spc="195" dirty="0">
                <a:latin typeface="Arial"/>
                <a:cs typeface="Arial"/>
              </a:rPr>
              <a:t>below)  </a:t>
            </a:r>
            <a:r>
              <a:rPr sz="1750" b="1" spc="170" dirty="0">
                <a:latin typeface="Arial"/>
                <a:cs typeface="Arial"/>
              </a:rPr>
              <a:t>which </a:t>
            </a:r>
            <a:r>
              <a:rPr sz="1750" b="1" spc="160" dirty="0">
                <a:latin typeface="Arial"/>
                <a:cs typeface="Arial"/>
              </a:rPr>
              <a:t>can </a:t>
            </a:r>
            <a:r>
              <a:rPr sz="1750" b="1" spc="210" dirty="0">
                <a:latin typeface="Arial"/>
                <a:cs typeface="Arial"/>
              </a:rPr>
              <a:t>be </a:t>
            </a:r>
            <a:r>
              <a:rPr sz="1750" b="1" spc="175" dirty="0">
                <a:latin typeface="Arial"/>
                <a:cs typeface="Arial"/>
              </a:rPr>
              <a:t>identified </a:t>
            </a:r>
            <a:r>
              <a:rPr sz="1750" b="1" spc="200" dirty="0">
                <a:latin typeface="Arial"/>
                <a:cs typeface="Arial"/>
              </a:rPr>
              <a:t>from </a:t>
            </a:r>
            <a:r>
              <a:rPr sz="1750" b="1" spc="225" dirty="0">
                <a:latin typeface="Arial"/>
                <a:cs typeface="Arial"/>
              </a:rPr>
              <a:t>the </a:t>
            </a:r>
            <a:r>
              <a:rPr sz="1750" b="1" spc="114" dirty="0">
                <a:latin typeface="Arial"/>
                <a:cs typeface="Arial"/>
              </a:rPr>
              <a:t>class</a:t>
            </a:r>
            <a:r>
              <a:rPr sz="1750" b="1" spc="-204" dirty="0">
                <a:latin typeface="Arial"/>
                <a:cs typeface="Arial"/>
              </a:rPr>
              <a:t> </a:t>
            </a:r>
            <a:r>
              <a:rPr sz="1750" b="1" spc="175" dirty="0">
                <a:latin typeface="Arial"/>
                <a:cs typeface="Arial"/>
              </a:rPr>
              <a:t>durations.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750" b="1" spc="130" dirty="0">
                <a:latin typeface="Arial"/>
                <a:cs typeface="Arial"/>
              </a:rPr>
              <a:t>This </a:t>
            </a:r>
            <a:r>
              <a:rPr sz="1750" b="1" spc="185" dirty="0">
                <a:latin typeface="Arial"/>
                <a:cs typeface="Arial"/>
              </a:rPr>
              <a:t>sum </a:t>
            </a:r>
            <a:r>
              <a:rPr sz="1750" b="1" spc="200" dirty="0">
                <a:latin typeface="Arial"/>
                <a:cs typeface="Arial"/>
              </a:rPr>
              <a:t>must </a:t>
            </a:r>
            <a:r>
              <a:rPr sz="1750" b="1" spc="210" dirty="0">
                <a:latin typeface="Arial"/>
                <a:cs typeface="Arial"/>
              </a:rPr>
              <a:t>be </a:t>
            </a:r>
            <a:r>
              <a:rPr sz="1750" b="1" spc="165" dirty="0">
                <a:latin typeface="Arial"/>
                <a:cs typeface="Arial"/>
              </a:rPr>
              <a:t>no </a:t>
            </a:r>
            <a:r>
              <a:rPr sz="1750" b="1" spc="210" dirty="0">
                <a:latin typeface="Arial"/>
                <a:cs typeface="Arial"/>
              </a:rPr>
              <a:t>more </a:t>
            </a:r>
            <a:r>
              <a:rPr sz="1750" b="1" spc="215" dirty="0">
                <a:latin typeface="Arial"/>
                <a:cs typeface="Arial"/>
              </a:rPr>
              <a:t>than</a:t>
            </a:r>
            <a:r>
              <a:rPr sz="1750" b="1" spc="-165" dirty="0">
                <a:latin typeface="Arial"/>
                <a:cs typeface="Arial"/>
              </a:rPr>
              <a:t> </a:t>
            </a:r>
            <a:r>
              <a:rPr sz="1750" b="1" spc="215" dirty="0">
                <a:latin typeface="Arial"/>
                <a:cs typeface="Arial"/>
              </a:rPr>
              <a:t>1.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939" y="2880719"/>
            <a:ext cx="9923780" cy="2256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51</a:t>
            </a:fld>
            <a:endParaRPr spc="2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Generating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04" dirty="0"/>
              <a:t>Schedule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52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9589"/>
            <a:ext cx="9108440" cy="1117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105" dirty="0">
                <a:latin typeface="Arial"/>
                <a:cs typeface="Arial"/>
              </a:rPr>
              <a:t>Taking </a:t>
            </a:r>
            <a:r>
              <a:rPr sz="1550" b="1" spc="130" dirty="0">
                <a:latin typeface="Arial"/>
                <a:cs typeface="Arial"/>
              </a:rPr>
              <a:t>this concept </a:t>
            </a:r>
            <a:r>
              <a:rPr sz="1550" b="1" spc="160" dirty="0">
                <a:latin typeface="Arial"/>
                <a:cs typeface="Arial"/>
              </a:rPr>
              <a:t>even </a:t>
            </a:r>
            <a:r>
              <a:rPr sz="1550" b="1" spc="135" dirty="0">
                <a:latin typeface="Arial"/>
                <a:cs typeface="Arial"/>
              </a:rPr>
              <a:t>further, </a:t>
            </a:r>
            <a:r>
              <a:rPr sz="1550" b="1" spc="200" dirty="0">
                <a:latin typeface="Arial"/>
                <a:cs typeface="Arial"/>
              </a:rPr>
              <a:t>we </a:t>
            </a:r>
            <a:r>
              <a:rPr sz="1550" b="1" spc="125" dirty="0">
                <a:latin typeface="Arial"/>
                <a:cs typeface="Arial"/>
              </a:rPr>
              <a:t>can </a:t>
            </a:r>
            <a:r>
              <a:rPr sz="1550" b="1" spc="130" dirty="0">
                <a:latin typeface="Arial"/>
                <a:cs typeface="Arial"/>
              </a:rPr>
              <a:t>account </a:t>
            </a:r>
            <a:r>
              <a:rPr sz="1550" b="1" spc="140" dirty="0">
                <a:latin typeface="Arial"/>
                <a:cs typeface="Arial"/>
              </a:rPr>
              <a:t>for </a:t>
            </a:r>
            <a:r>
              <a:rPr sz="1550" b="1" spc="120" dirty="0">
                <a:latin typeface="Arial"/>
                <a:cs typeface="Arial"/>
              </a:rPr>
              <a:t>all</a:t>
            </a:r>
            <a:r>
              <a:rPr sz="1550" b="1" spc="-155" dirty="0">
                <a:latin typeface="Arial"/>
                <a:cs typeface="Arial"/>
              </a:rPr>
              <a:t> </a:t>
            </a:r>
            <a:r>
              <a:rPr sz="1550" b="1" spc="135" dirty="0">
                <a:latin typeface="Arial"/>
                <a:cs typeface="Arial"/>
              </a:rPr>
              <a:t>recurrences.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1800"/>
              </a:lnSpc>
              <a:spcBef>
                <a:spcPts val="1130"/>
              </a:spcBef>
            </a:pPr>
            <a:r>
              <a:rPr sz="1550" b="1" spc="145" dirty="0">
                <a:latin typeface="Arial"/>
                <a:cs typeface="Arial"/>
              </a:rPr>
              <a:t>The </a:t>
            </a:r>
            <a:r>
              <a:rPr sz="1550" b="1" spc="155" dirty="0">
                <a:latin typeface="Arial"/>
                <a:cs typeface="Arial"/>
              </a:rPr>
              <a:t>“affected </a:t>
            </a:r>
            <a:r>
              <a:rPr sz="1550" b="1" spc="130" dirty="0">
                <a:latin typeface="Arial"/>
                <a:cs typeface="Arial"/>
              </a:rPr>
              <a:t>slots” </a:t>
            </a:r>
            <a:r>
              <a:rPr sz="1550" b="1" spc="140" dirty="0">
                <a:latin typeface="Arial"/>
                <a:cs typeface="Arial"/>
              </a:rPr>
              <a:t>for </a:t>
            </a:r>
            <a:r>
              <a:rPr sz="1550" b="1" spc="175" dirty="0">
                <a:latin typeface="Arial"/>
                <a:cs typeface="Arial"/>
              </a:rPr>
              <a:t>a </a:t>
            </a:r>
            <a:r>
              <a:rPr sz="1550" b="1" spc="140" dirty="0">
                <a:latin typeface="Arial"/>
                <a:cs typeface="Arial"/>
              </a:rPr>
              <a:t>given </a:t>
            </a:r>
            <a:r>
              <a:rPr sz="1550" b="1" spc="114" dirty="0">
                <a:latin typeface="Arial"/>
                <a:cs typeface="Arial"/>
              </a:rPr>
              <a:t>block </a:t>
            </a:r>
            <a:r>
              <a:rPr sz="1550" b="1" spc="125" dirty="0">
                <a:latin typeface="Arial"/>
                <a:cs typeface="Arial"/>
              </a:rPr>
              <a:t>can </a:t>
            </a:r>
            <a:r>
              <a:rPr sz="1550" b="1" spc="155" dirty="0">
                <a:latin typeface="Arial"/>
                <a:cs typeface="Arial"/>
              </a:rPr>
              <a:t>query </a:t>
            </a:r>
            <a:r>
              <a:rPr sz="1550" b="1" spc="140" dirty="0">
                <a:latin typeface="Arial"/>
                <a:cs typeface="Arial"/>
              </a:rPr>
              <a:t>for </a:t>
            </a:r>
            <a:r>
              <a:rPr sz="1550" b="1" spc="120" dirty="0">
                <a:latin typeface="Arial"/>
                <a:cs typeface="Arial"/>
              </a:rPr>
              <a:t>all </a:t>
            </a:r>
            <a:r>
              <a:rPr sz="1550" b="1" spc="130" dirty="0">
                <a:latin typeface="Arial"/>
                <a:cs typeface="Arial"/>
              </a:rPr>
              <a:t>recurrences </a:t>
            </a:r>
            <a:r>
              <a:rPr sz="1550" b="1" spc="140" dirty="0">
                <a:latin typeface="Arial"/>
                <a:cs typeface="Arial"/>
              </a:rPr>
              <a:t>for </a:t>
            </a:r>
            <a:r>
              <a:rPr sz="1550" b="1" spc="135" dirty="0">
                <a:latin typeface="Arial"/>
                <a:cs typeface="Arial"/>
              </a:rPr>
              <a:t>each</a:t>
            </a:r>
            <a:r>
              <a:rPr sz="1550" b="1" spc="-185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given  </a:t>
            </a:r>
            <a:r>
              <a:rPr sz="1550" b="1" spc="95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709" y="2944220"/>
            <a:ext cx="193738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155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View </a:t>
            </a:r>
            <a:r>
              <a:rPr sz="1550" b="1" spc="16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image</a:t>
            </a:r>
            <a:r>
              <a:rPr sz="1550" b="1" spc="-2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 </a:t>
            </a:r>
            <a:r>
              <a:rPr sz="1550" b="1" spc="16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here.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Generating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04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620" y="1432919"/>
            <a:ext cx="4913630" cy="22669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6900"/>
              </a:lnSpc>
              <a:spcBef>
                <a:spcPts val="170"/>
              </a:spcBef>
            </a:pPr>
            <a:r>
              <a:rPr sz="1950" spc="120" dirty="0">
                <a:latin typeface="Tahoma"/>
                <a:cs typeface="Tahoma"/>
              </a:rPr>
              <a:t>Plug </a:t>
            </a:r>
            <a:r>
              <a:rPr sz="1950" spc="145" dirty="0">
                <a:latin typeface="Tahoma"/>
                <a:cs typeface="Tahoma"/>
              </a:rPr>
              <a:t>these </a:t>
            </a:r>
            <a:r>
              <a:rPr sz="1950" spc="140" dirty="0">
                <a:latin typeface="Tahoma"/>
                <a:cs typeface="Tahoma"/>
              </a:rPr>
              <a:t>variables </a:t>
            </a:r>
            <a:r>
              <a:rPr sz="1950" spc="155" dirty="0">
                <a:latin typeface="Tahoma"/>
                <a:cs typeface="Tahoma"/>
              </a:rPr>
              <a:t>and </a:t>
            </a:r>
            <a:r>
              <a:rPr sz="1950" i="1" spc="70" dirty="0">
                <a:latin typeface="Trebuchet MS"/>
                <a:cs typeface="Trebuchet MS"/>
              </a:rPr>
              <a:t>feasible  </a:t>
            </a:r>
            <a:r>
              <a:rPr sz="1950" spc="130" dirty="0">
                <a:latin typeface="Tahoma"/>
                <a:cs typeface="Tahoma"/>
              </a:rPr>
              <a:t>constraints </a:t>
            </a:r>
            <a:r>
              <a:rPr sz="1950" spc="114" dirty="0">
                <a:latin typeface="Tahoma"/>
                <a:cs typeface="Tahoma"/>
              </a:rPr>
              <a:t>into </a:t>
            </a:r>
            <a:r>
              <a:rPr sz="1950" spc="140" dirty="0">
                <a:latin typeface="Tahoma"/>
                <a:cs typeface="Tahoma"/>
              </a:rPr>
              <a:t>the optimizer </a:t>
            </a:r>
            <a:r>
              <a:rPr sz="1950" spc="114" dirty="0">
                <a:latin typeface="Tahoma"/>
                <a:cs typeface="Tahoma"/>
              </a:rPr>
              <a:t>or </a:t>
            </a:r>
            <a:r>
              <a:rPr sz="1950" spc="170" dirty="0">
                <a:latin typeface="Tahoma"/>
                <a:cs typeface="Tahoma"/>
              </a:rPr>
              <a:t>a </a:t>
            </a:r>
            <a:r>
              <a:rPr sz="1950" spc="120" dirty="0">
                <a:latin typeface="Tahoma"/>
                <a:cs typeface="Tahoma"/>
              </a:rPr>
              <a:t>tree  </a:t>
            </a:r>
            <a:r>
              <a:rPr sz="1950" spc="140" dirty="0">
                <a:latin typeface="Tahoma"/>
                <a:cs typeface="Tahoma"/>
              </a:rPr>
              <a:t>search algorithm </a:t>
            </a:r>
            <a:r>
              <a:rPr sz="1950" spc="120" dirty="0">
                <a:latin typeface="Tahoma"/>
                <a:cs typeface="Tahoma"/>
              </a:rPr>
              <a:t>(which </a:t>
            </a:r>
            <a:r>
              <a:rPr sz="1950" spc="55" dirty="0">
                <a:latin typeface="Tahoma"/>
                <a:cs typeface="Tahoma"/>
              </a:rPr>
              <a:t>I’ll </a:t>
            </a:r>
            <a:r>
              <a:rPr sz="1950" spc="140" dirty="0">
                <a:latin typeface="Tahoma"/>
                <a:cs typeface="Tahoma"/>
              </a:rPr>
              <a:t>show</a:t>
            </a:r>
            <a:r>
              <a:rPr sz="1950" spc="-425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next),  </a:t>
            </a:r>
            <a:r>
              <a:rPr sz="1950" spc="155" dirty="0">
                <a:latin typeface="Tahoma"/>
                <a:cs typeface="Tahoma"/>
              </a:rPr>
              <a:t>and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you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will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get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a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10" dirty="0">
                <a:latin typeface="Tahoma"/>
                <a:cs typeface="Tahoma"/>
              </a:rPr>
              <a:t>solution.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25145">
              <a:lnSpc>
                <a:spcPts val="2270"/>
              </a:lnSpc>
              <a:spcBef>
                <a:spcPts val="1505"/>
              </a:spcBef>
            </a:pPr>
            <a:r>
              <a:rPr sz="1950" spc="140" dirty="0">
                <a:latin typeface="Tahoma"/>
                <a:cs typeface="Tahoma"/>
              </a:rPr>
              <a:t>Most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of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work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05" dirty="0">
                <a:latin typeface="Tahoma"/>
                <a:cs typeface="Tahoma"/>
              </a:rPr>
              <a:t>will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be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finding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  </a:t>
            </a:r>
            <a:r>
              <a:rPr sz="1950" spc="125" dirty="0">
                <a:latin typeface="Tahoma"/>
                <a:cs typeface="Tahoma"/>
              </a:rPr>
              <a:t>affecting slots </a:t>
            </a:r>
            <a:r>
              <a:rPr sz="1950" spc="100" dirty="0">
                <a:latin typeface="Tahoma"/>
                <a:cs typeface="Tahoma"/>
              </a:rPr>
              <a:t>for </a:t>
            </a:r>
            <a:r>
              <a:rPr sz="1950" spc="165" dirty="0">
                <a:latin typeface="Tahoma"/>
                <a:cs typeface="Tahoma"/>
              </a:rPr>
              <a:t>each</a:t>
            </a:r>
            <a:r>
              <a:rPr sz="1950" spc="-335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block.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0952" y="1174004"/>
            <a:ext cx="3525105" cy="3910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53</a:t>
            </a:fld>
            <a:endParaRPr spc="2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235310"/>
            <a:ext cx="624332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pc="215" dirty="0"/>
              <a:t>Hold </a:t>
            </a:r>
            <a:r>
              <a:rPr spc="300" dirty="0"/>
              <a:t>that</a:t>
            </a:r>
            <a:r>
              <a:rPr spc="125" dirty="0"/>
              <a:t> </a:t>
            </a:r>
            <a:r>
              <a:rPr spc="229" dirty="0"/>
              <a:t>Thought,</a:t>
            </a:r>
          </a:p>
          <a:p>
            <a:pPr marL="12700">
              <a:lnSpc>
                <a:spcPts val="2840"/>
              </a:lnSpc>
            </a:pPr>
            <a:r>
              <a:rPr spc="204" dirty="0"/>
              <a:t>Let’s </a:t>
            </a:r>
            <a:r>
              <a:rPr spc="140" dirty="0"/>
              <a:t>Talk </a:t>
            </a:r>
            <a:r>
              <a:rPr spc="225" dirty="0"/>
              <a:t>About </a:t>
            </a:r>
            <a:r>
              <a:rPr spc="275" dirty="0"/>
              <a:t>State </a:t>
            </a:r>
            <a:r>
              <a:rPr spc="204" dirty="0"/>
              <a:t>Space</a:t>
            </a:r>
            <a:r>
              <a:rPr spc="-50" dirty="0"/>
              <a:t> </a:t>
            </a:r>
            <a:r>
              <a:rPr spc="2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5240020" cy="277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20" dirty="0">
                <a:latin typeface="Tahoma"/>
                <a:cs typeface="Tahoma"/>
              </a:rPr>
              <a:t>Imagine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you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are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presented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a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Sudoku.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270"/>
              </a:lnSpc>
              <a:spcBef>
                <a:spcPts val="1505"/>
              </a:spcBef>
            </a:pPr>
            <a:r>
              <a:rPr sz="1950" spc="130" dirty="0">
                <a:latin typeface="Tahoma"/>
                <a:cs typeface="Tahoma"/>
              </a:rPr>
              <a:t>Rather </a:t>
            </a:r>
            <a:r>
              <a:rPr sz="1950" spc="140" dirty="0">
                <a:latin typeface="Tahoma"/>
                <a:cs typeface="Tahoma"/>
              </a:rPr>
              <a:t>than </a:t>
            </a:r>
            <a:r>
              <a:rPr sz="1950" spc="145" dirty="0">
                <a:latin typeface="Tahoma"/>
                <a:cs typeface="Tahoma"/>
              </a:rPr>
              <a:t>do </a:t>
            </a:r>
            <a:r>
              <a:rPr sz="1950" spc="160" dirty="0">
                <a:latin typeface="Tahoma"/>
                <a:cs typeface="Tahoma"/>
              </a:rPr>
              <a:t>an </a:t>
            </a:r>
            <a:r>
              <a:rPr sz="1950" spc="145" dirty="0">
                <a:latin typeface="Tahoma"/>
                <a:cs typeface="Tahoma"/>
              </a:rPr>
              <a:t>exhaustive </a:t>
            </a:r>
            <a:r>
              <a:rPr sz="1950" spc="114" dirty="0">
                <a:latin typeface="Tahoma"/>
                <a:cs typeface="Tahoma"/>
              </a:rPr>
              <a:t>brute-force  </a:t>
            </a:r>
            <a:r>
              <a:rPr sz="1950" spc="125" dirty="0">
                <a:latin typeface="Tahoma"/>
                <a:cs typeface="Tahoma"/>
              </a:rPr>
              <a:t>search, think </a:t>
            </a:r>
            <a:r>
              <a:rPr sz="1950" spc="114" dirty="0">
                <a:latin typeface="Tahoma"/>
                <a:cs typeface="Tahoma"/>
              </a:rPr>
              <a:t>in </a:t>
            </a:r>
            <a:r>
              <a:rPr sz="1950" spc="145" dirty="0">
                <a:latin typeface="Tahoma"/>
                <a:cs typeface="Tahoma"/>
              </a:rPr>
              <a:t>terms </a:t>
            </a:r>
            <a:r>
              <a:rPr sz="1950" spc="100" dirty="0">
                <a:latin typeface="Tahoma"/>
                <a:cs typeface="Tahoma"/>
              </a:rPr>
              <a:t>of </a:t>
            </a:r>
            <a:r>
              <a:rPr sz="1950" spc="130" dirty="0">
                <a:latin typeface="Tahoma"/>
                <a:cs typeface="Tahoma"/>
              </a:rPr>
              <a:t>constraint  </a:t>
            </a:r>
            <a:r>
              <a:rPr sz="1950" spc="150" dirty="0">
                <a:latin typeface="Tahoma"/>
                <a:cs typeface="Tahoma"/>
              </a:rPr>
              <a:t>programming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to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5" dirty="0">
                <a:latin typeface="Tahoma"/>
                <a:cs typeface="Tahoma"/>
              </a:rPr>
              <a:t>reduce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search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space.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972185">
              <a:lnSpc>
                <a:spcPts val="2270"/>
              </a:lnSpc>
              <a:spcBef>
                <a:spcPts val="1430"/>
              </a:spcBef>
            </a:pPr>
            <a:r>
              <a:rPr sz="1950" spc="70" dirty="0">
                <a:latin typeface="Tahoma"/>
                <a:cs typeface="Tahoma"/>
              </a:rPr>
              <a:t>First,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sort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cells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by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count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of  </a:t>
            </a:r>
            <a:r>
              <a:rPr sz="1950" spc="135" dirty="0">
                <a:latin typeface="Tahoma"/>
                <a:cs typeface="Tahoma"/>
              </a:rPr>
              <a:t>possible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values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they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have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75" dirty="0">
                <a:latin typeface="Tahoma"/>
                <a:cs typeface="Tahoma"/>
              </a:rPr>
              <a:t>left: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17920" y="1371959"/>
            <a:ext cx="3437889" cy="3437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54</a:t>
            </a:fld>
            <a:endParaRPr spc="2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99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Solving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10" dirty="0"/>
              <a:t>Sudoku</a:t>
            </a:r>
          </a:p>
        </p:txBody>
      </p:sp>
      <p:sp>
        <p:nvSpPr>
          <p:cNvPr id="4" name="object 4"/>
          <p:cNvSpPr/>
          <p:nvPr/>
        </p:nvSpPr>
        <p:spPr>
          <a:xfrm>
            <a:off x="6217920" y="1371959"/>
            <a:ext cx="3437889" cy="3437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95390" y="1077319"/>
            <a:ext cx="322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  <a:tab pos="812800" algn="l"/>
                <a:tab pos="1176655" algn="l"/>
                <a:tab pos="1540510" algn="l"/>
                <a:tab pos="1903730" algn="l"/>
                <a:tab pos="2340610" algn="l"/>
                <a:tab pos="2704465" algn="l"/>
                <a:tab pos="3068955" algn="l"/>
              </a:tabLst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0	1	2	3	4	5	6	7	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9629" y="1277979"/>
            <a:ext cx="171450" cy="348107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160" dirty="0">
                <a:solidFill>
                  <a:srgbClr val="FF3333"/>
                </a:solidFill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7270" y="1280519"/>
            <a:ext cx="29209" cy="3583940"/>
          </a:xfrm>
          <a:custGeom>
            <a:avLst/>
            <a:gdLst/>
            <a:ahLst/>
            <a:cxnLst/>
            <a:rect l="l" t="t" r="r" b="b"/>
            <a:pathLst>
              <a:path w="29210" h="3583940">
                <a:moveTo>
                  <a:pt x="29210" y="0"/>
                </a:moveTo>
                <a:lnTo>
                  <a:pt x="0" y="3583940"/>
                </a:lnTo>
              </a:path>
            </a:pathLst>
          </a:custGeom>
          <a:ln w="2911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8850" y="4855569"/>
            <a:ext cx="115570" cy="173990"/>
          </a:xfrm>
          <a:custGeom>
            <a:avLst/>
            <a:gdLst/>
            <a:ahLst/>
            <a:cxnLst/>
            <a:rect l="l" t="t" r="r" b="b"/>
            <a:pathLst>
              <a:path w="115569" h="173989">
                <a:moveTo>
                  <a:pt x="0" y="0"/>
                </a:moveTo>
                <a:lnTo>
                  <a:pt x="57150" y="173990"/>
                </a:lnTo>
                <a:lnTo>
                  <a:pt x="115569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50160" y="2393039"/>
            <a:ext cx="2115185" cy="830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95" dirty="0">
                <a:solidFill>
                  <a:srgbClr val="FF3333"/>
                </a:solidFill>
                <a:latin typeface="Tahoma"/>
                <a:cs typeface="Tahoma"/>
              </a:rPr>
              <a:t>Put </a:t>
            </a:r>
            <a:r>
              <a:rPr sz="1800" spc="120" dirty="0">
                <a:solidFill>
                  <a:srgbClr val="FF3333"/>
                </a:solidFill>
                <a:latin typeface="Tahoma"/>
                <a:cs typeface="Tahoma"/>
              </a:rPr>
              <a:t>cells </a:t>
            </a:r>
            <a:r>
              <a:rPr sz="1800" spc="114" dirty="0">
                <a:solidFill>
                  <a:srgbClr val="FF3333"/>
                </a:solidFill>
                <a:latin typeface="Tahoma"/>
                <a:cs typeface="Tahoma"/>
              </a:rPr>
              <a:t>in </a:t>
            </a:r>
            <a:r>
              <a:rPr sz="1800" spc="155" dirty="0">
                <a:solidFill>
                  <a:srgbClr val="FF3333"/>
                </a:solidFill>
                <a:latin typeface="Tahoma"/>
                <a:cs typeface="Tahoma"/>
              </a:rPr>
              <a:t>a </a:t>
            </a:r>
            <a:r>
              <a:rPr sz="1800" spc="100" dirty="0">
                <a:solidFill>
                  <a:srgbClr val="FF3333"/>
                </a:solidFill>
                <a:latin typeface="Tahoma"/>
                <a:cs typeface="Tahoma"/>
              </a:rPr>
              <a:t>list  </a:t>
            </a:r>
            <a:r>
              <a:rPr sz="1800" spc="120" dirty="0">
                <a:solidFill>
                  <a:srgbClr val="FF3333"/>
                </a:solidFill>
                <a:latin typeface="Tahoma"/>
                <a:cs typeface="Tahoma"/>
              </a:rPr>
              <a:t>sorted </a:t>
            </a:r>
            <a:r>
              <a:rPr sz="1800" spc="155" dirty="0">
                <a:solidFill>
                  <a:srgbClr val="FF3333"/>
                </a:solidFill>
                <a:latin typeface="Tahoma"/>
                <a:cs typeface="Tahoma"/>
              </a:rPr>
              <a:t>by</a:t>
            </a:r>
            <a:r>
              <a:rPr sz="1800" spc="-16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possible  </a:t>
            </a:r>
            <a:r>
              <a:rPr sz="1800" spc="135" dirty="0">
                <a:solidFill>
                  <a:srgbClr val="FF3333"/>
                </a:solidFill>
                <a:latin typeface="Tahoma"/>
                <a:cs typeface="Tahoma"/>
              </a:rPr>
              <a:t>candidate</a:t>
            </a:r>
            <a:r>
              <a:rPr sz="1800" spc="-1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count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55</a:t>
            </a:fld>
            <a:endParaRPr spc="25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B411FE1-D93F-4496-B8B9-07A6422E739B}"/>
              </a:ext>
            </a:extLst>
          </p:cNvPr>
          <p:cNvSpPr txBox="1"/>
          <p:nvPr/>
        </p:nvSpPr>
        <p:spPr>
          <a:xfrm>
            <a:off x="295827" y="1109055"/>
            <a:ext cx="1748953" cy="3943759"/>
          </a:xfrm>
          <a:prstGeom prst="rect">
            <a:avLst/>
          </a:prstGeom>
        </p:spPr>
        <p:txBody>
          <a:bodyPr vert="horz" wrap="square" lIns="0" tIns="82918" rIns="0" bIns="0" rtlCol="0">
            <a:spAutoFit/>
          </a:bodyPr>
          <a:lstStyle/>
          <a:p>
            <a:pPr marL="15356">
              <a:spcBef>
                <a:spcPts val="653"/>
              </a:spcBef>
            </a:pPr>
            <a:r>
              <a:rPr sz="1000" b="1" spc="157" dirty="0">
                <a:latin typeface="Arial"/>
                <a:cs typeface="Arial"/>
              </a:rPr>
              <a:t>[4,4]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[7,7]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lang="en-US"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[8,6]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lang="en-US" sz="1000" b="1" spc="175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[1,4] </a:t>
            </a:r>
            <a:r>
              <a:rPr sz="1000" b="1" spc="-212" dirty="0">
                <a:latin typeface="Arial"/>
                <a:cs typeface="Arial"/>
              </a:rPr>
              <a:t>→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12" dirty="0">
                <a:latin typeface="Arial"/>
                <a:cs typeface="Arial"/>
              </a:rPr>
              <a:t>  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[0,7]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[3,2]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[4,2] </a:t>
            </a:r>
            <a:r>
              <a:rPr sz="1000" b="1" spc="-212" dirty="0">
                <a:latin typeface="Arial"/>
                <a:cs typeface="Arial"/>
              </a:rPr>
              <a:t>→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[5,2]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spc="157" dirty="0">
                <a:latin typeface="Arial"/>
                <a:cs typeface="Arial"/>
              </a:rPr>
              <a:t>[3,5]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5,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9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[5,5]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[4,6]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[5,8]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6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[6,7]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6</a:t>
            </a:r>
            <a:endParaRPr lang="en-US" sz="1000" b="1" spc="175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lang="en-US" sz="1000" b="1" spc="157" dirty="0">
                <a:latin typeface="Arial"/>
                <a:cs typeface="Arial"/>
              </a:rPr>
              <a:t>[2,6] </a:t>
            </a:r>
            <a:r>
              <a:rPr lang="en-US" sz="1000" b="1" spc="-212" dirty="0">
                <a:latin typeface="Arial"/>
                <a:cs typeface="Arial"/>
              </a:rPr>
              <a:t>→ </a:t>
            </a:r>
            <a:r>
              <a:rPr lang="en-US" sz="1000" b="1" spc="-206" dirty="0">
                <a:latin typeface="Arial"/>
                <a:cs typeface="Arial"/>
              </a:rPr>
              <a:t>  1  ,    7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spc="157" dirty="0">
                <a:latin typeface="Arial"/>
                <a:cs typeface="Arial"/>
              </a:rPr>
              <a:t>[0,2]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1, 2,</a:t>
            </a:r>
            <a:r>
              <a:rPr sz="1000" b="1" spc="-79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[1,3]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1, 2,</a:t>
            </a:r>
            <a:r>
              <a:rPr sz="1000" b="1" spc="-79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dirty="0">
                <a:latin typeface="Arial"/>
                <a:cs typeface="Arial"/>
              </a:rPr>
              <a:t>…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[2,6] </a:t>
            </a:r>
            <a:r>
              <a:rPr sz="1000" b="1" spc="-212" dirty="0">
                <a:latin typeface="Arial"/>
                <a:cs typeface="Arial"/>
              </a:rPr>
              <a:t>→</a:t>
            </a:r>
            <a:r>
              <a:rPr sz="1000" b="1" spc="-169" dirty="0">
                <a:latin typeface="Arial"/>
                <a:cs typeface="Arial"/>
              </a:rPr>
              <a:t> </a:t>
            </a:r>
            <a:r>
              <a:rPr lang="en-US" sz="1000" b="1" spc="-169" dirty="0">
                <a:latin typeface="Arial"/>
                <a:cs typeface="Arial"/>
              </a:rPr>
              <a:t> </a:t>
            </a:r>
            <a:r>
              <a:rPr sz="1000" b="1" spc="151" dirty="0">
                <a:latin typeface="Arial"/>
                <a:cs typeface="Arial"/>
              </a:rPr>
              <a:t>1,3,4,5,7,9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2FC3FC-AA7C-41FF-8F75-400D2B81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39" y="1137009"/>
            <a:ext cx="7289801" cy="39033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99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Solving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10" dirty="0"/>
              <a:t>Sudoku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56</a:t>
            </a:fld>
            <a:endParaRPr spc="250" dirty="0"/>
          </a:p>
        </p:txBody>
      </p:sp>
      <p:sp>
        <p:nvSpPr>
          <p:cNvPr id="5" name="object 5"/>
          <p:cNvSpPr txBox="1"/>
          <p:nvPr/>
        </p:nvSpPr>
        <p:spPr>
          <a:xfrm>
            <a:off x="1993900" y="1262739"/>
            <a:ext cx="4078604" cy="830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10" dirty="0">
                <a:solidFill>
                  <a:srgbClr val="FF3333"/>
                </a:solidFill>
                <a:latin typeface="Tahoma"/>
                <a:cs typeface="Tahoma"/>
              </a:rPr>
              <a:t>With this </a:t>
            </a:r>
            <a:r>
              <a:rPr sz="1800" spc="120" dirty="0">
                <a:solidFill>
                  <a:srgbClr val="FF3333"/>
                </a:solidFill>
                <a:latin typeface="Tahoma"/>
                <a:cs typeface="Tahoma"/>
              </a:rPr>
              <a:t>sorted </a:t>
            </a:r>
            <a:r>
              <a:rPr sz="1800" spc="85" dirty="0">
                <a:solidFill>
                  <a:srgbClr val="FF3333"/>
                </a:solidFill>
                <a:latin typeface="Tahoma"/>
                <a:cs typeface="Tahoma"/>
              </a:rPr>
              <a:t>list,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create </a:t>
            </a:r>
            <a:r>
              <a:rPr sz="1800" spc="155" dirty="0">
                <a:solidFill>
                  <a:srgbClr val="FF3333"/>
                </a:solidFill>
                <a:latin typeface="Tahoma"/>
                <a:cs typeface="Tahoma"/>
              </a:rPr>
              <a:t>a 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decision </a:t>
            </a:r>
            <a:r>
              <a:rPr sz="1800" spc="114" dirty="0">
                <a:solidFill>
                  <a:srgbClr val="FF3333"/>
                </a:solidFill>
                <a:latin typeface="Tahoma"/>
                <a:cs typeface="Tahoma"/>
              </a:rPr>
              <a:t>tree </a:t>
            </a:r>
            <a:r>
              <a:rPr sz="1800" spc="120" dirty="0">
                <a:solidFill>
                  <a:srgbClr val="FF3333"/>
                </a:solidFill>
                <a:latin typeface="Tahoma"/>
                <a:cs typeface="Tahoma"/>
              </a:rPr>
              <a:t>that explores </a:t>
            </a:r>
            <a:r>
              <a:rPr sz="1800" spc="145" dirty="0">
                <a:solidFill>
                  <a:srgbClr val="FF3333"/>
                </a:solidFill>
                <a:latin typeface="Tahoma"/>
                <a:cs typeface="Tahoma"/>
              </a:rPr>
              <a:t>each 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Sudoku</a:t>
            </a:r>
            <a:r>
              <a:rPr sz="1800" spc="-10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3333"/>
                </a:solidFill>
                <a:latin typeface="Tahoma"/>
                <a:cs typeface="Tahoma"/>
              </a:rPr>
              <a:t>cell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FF3333"/>
                </a:solidFill>
                <a:latin typeface="Tahoma"/>
                <a:cs typeface="Tahoma"/>
              </a:rPr>
              <a:t>and</a:t>
            </a:r>
            <a:r>
              <a:rPr sz="1800" spc="-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FF3333"/>
                </a:solidFill>
                <a:latin typeface="Tahoma"/>
                <a:cs typeface="Tahoma"/>
              </a:rPr>
              <a:t>its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possible</a:t>
            </a:r>
            <a:r>
              <a:rPr sz="1800" spc="-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FF3333"/>
                </a:solidFill>
                <a:latin typeface="Tahoma"/>
                <a:cs typeface="Tahoma"/>
              </a:rPr>
              <a:t>values.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3900" y="2324460"/>
            <a:ext cx="418084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95" dirty="0">
                <a:solidFill>
                  <a:srgbClr val="FF3333"/>
                </a:solidFill>
                <a:latin typeface="Tahoma"/>
                <a:cs typeface="Tahoma"/>
              </a:rPr>
              <a:t>This</a:t>
            </a:r>
            <a:r>
              <a:rPr sz="1800" spc="10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state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FF3333"/>
                </a:solidFill>
                <a:latin typeface="Tahoma"/>
                <a:cs typeface="Tahoma"/>
              </a:rPr>
              <a:t>space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FF3333"/>
                </a:solidFill>
                <a:latin typeface="Tahoma"/>
                <a:cs typeface="Tahoma"/>
              </a:rPr>
              <a:t>search</a:t>
            </a:r>
            <a:r>
              <a:rPr sz="1800" spc="10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FF3333"/>
                </a:solidFill>
                <a:latin typeface="Tahoma"/>
                <a:cs typeface="Tahoma"/>
              </a:rPr>
              <a:t>technique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FF3333"/>
                </a:solidFill>
                <a:latin typeface="Tahoma"/>
                <a:cs typeface="Tahoma"/>
              </a:rPr>
              <a:t>is  </a:t>
            </a:r>
            <a:r>
              <a:rPr sz="1800" spc="130" dirty="0">
                <a:solidFill>
                  <a:srgbClr val="FF3333"/>
                </a:solidFill>
                <a:latin typeface="Tahoma"/>
                <a:cs typeface="Tahoma"/>
              </a:rPr>
              <a:t>called</a:t>
            </a:r>
            <a:r>
              <a:rPr sz="1800" spc="5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800" i="1" spc="90" dirty="0">
                <a:solidFill>
                  <a:srgbClr val="FF3333"/>
                </a:solidFill>
                <a:latin typeface="Trebuchet MS"/>
                <a:cs typeface="Trebuchet MS"/>
              </a:rPr>
              <a:t>branch-and-prune.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240BD2C-5D28-465D-986F-A304CAF2D770}"/>
              </a:ext>
            </a:extLst>
          </p:cNvPr>
          <p:cNvSpPr txBox="1"/>
          <p:nvPr/>
        </p:nvSpPr>
        <p:spPr>
          <a:xfrm>
            <a:off x="295827" y="1109055"/>
            <a:ext cx="1748953" cy="3943759"/>
          </a:xfrm>
          <a:prstGeom prst="rect">
            <a:avLst/>
          </a:prstGeom>
        </p:spPr>
        <p:txBody>
          <a:bodyPr vert="horz" wrap="square" lIns="0" tIns="82918" rIns="0" bIns="0" rtlCol="0">
            <a:spAutoFit/>
          </a:bodyPr>
          <a:lstStyle/>
          <a:p>
            <a:pPr marL="15356">
              <a:spcBef>
                <a:spcPts val="653"/>
              </a:spcBef>
            </a:pPr>
            <a:r>
              <a:rPr sz="1000" b="1" spc="157" dirty="0">
                <a:latin typeface="Arial"/>
                <a:cs typeface="Arial"/>
              </a:rPr>
              <a:t>[4,4]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[7,7]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lang="en-US"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[8,6] </a:t>
            </a:r>
            <a:r>
              <a:rPr sz="1000" b="1" spc="-212" dirty="0">
                <a:latin typeface="Arial"/>
                <a:cs typeface="Arial"/>
              </a:rPr>
              <a:t>→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0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lang="en-US" sz="1000" b="1" spc="175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[1,4] </a:t>
            </a:r>
            <a:r>
              <a:rPr sz="1000" b="1" spc="-212" dirty="0">
                <a:latin typeface="Arial"/>
                <a:cs typeface="Arial"/>
              </a:rPr>
              <a:t>→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12" dirty="0">
                <a:latin typeface="Arial"/>
                <a:cs typeface="Arial"/>
              </a:rPr>
              <a:t>  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[0,7]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[3,2]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[4,2] </a:t>
            </a:r>
            <a:r>
              <a:rPr sz="1000" b="1" spc="-212" dirty="0">
                <a:latin typeface="Arial"/>
                <a:cs typeface="Arial"/>
              </a:rPr>
              <a:t>→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[5,2]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spc="157" dirty="0">
                <a:latin typeface="Arial"/>
                <a:cs typeface="Arial"/>
              </a:rPr>
              <a:t>[3,5]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5,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9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[5,5]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4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[4,6]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1"/>
              </a:spcBef>
            </a:pPr>
            <a:r>
              <a:rPr sz="1000" b="1" spc="157" dirty="0">
                <a:latin typeface="Arial"/>
                <a:cs typeface="Arial"/>
              </a:rPr>
              <a:t>[5,8]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2,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6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[6,7]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3,</a:t>
            </a:r>
            <a:r>
              <a:rPr sz="1000" b="1" spc="-36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6</a:t>
            </a:r>
            <a:endParaRPr lang="en-US" sz="1000" b="1" spc="175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lang="en-US" sz="1000" b="1" spc="157" dirty="0">
                <a:latin typeface="Arial"/>
                <a:cs typeface="Arial"/>
              </a:rPr>
              <a:t>[2,6] </a:t>
            </a:r>
            <a:r>
              <a:rPr lang="en-US" sz="1000" b="1" spc="-212" dirty="0">
                <a:latin typeface="Arial"/>
                <a:cs typeface="Arial"/>
              </a:rPr>
              <a:t>→ </a:t>
            </a:r>
            <a:r>
              <a:rPr lang="en-US" sz="1000" b="1" spc="-206" dirty="0">
                <a:latin typeface="Arial"/>
                <a:cs typeface="Arial"/>
              </a:rPr>
              <a:t>  1  ,    7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spc="157" dirty="0">
                <a:latin typeface="Arial"/>
                <a:cs typeface="Arial"/>
              </a:rPr>
              <a:t>[0,2]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1, 2,</a:t>
            </a:r>
            <a:r>
              <a:rPr sz="1000" b="1" spc="-79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[1,3] </a:t>
            </a:r>
            <a:r>
              <a:rPr sz="1000" b="1" spc="-212" dirty="0">
                <a:latin typeface="Arial"/>
                <a:cs typeface="Arial"/>
              </a:rPr>
              <a:t>→   </a:t>
            </a:r>
            <a:r>
              <a:rPr lang="en-US" sz="1000" b="1" spc="-212" dirty="0">
                <a:latin typeface="Arial"/>
                <a:cs typeface="Arial"/>
              </a:rPr>
              <a:t> </a:t>
            </a:r>
            <a:r>
              <a:rPr sz="1000" b="1" spc="145" dirty="0">
                <a:latin typeface="Arial"/>
                <a:cs typeface="Arial"/>
              </a:rPr>
              <a:t>1, 2,</a:t>
            </a:r>
            <a:r>
              <a:rPr sz="1000" b="1" spc="-79" dirty="0">
                <a:latin typeface="Arial"/>
                <a:cs typeface="Arial"/>
              </a:rPr>
              <a:t> </a:t>
            </a:r>
            <a:r>
              <a:rPr sz="1000" b="1" spc="17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32"/>
              </a:spcBef>
            </a:pPr>
            <a:r>
              <a:rPr sz="1000" b="1" dirty="0">
                <a:latin typeface="Arial"/>
                <a:cs typeface="Arial"/>
              </a:rPr>
              <a:t>…</a:t>
            </a:r>
            <a:endParaRPr sz="1000" dirty="0">
              <a:latin typeface="Arial"/>
              <a:cs typeface="Arial"/>
            </a:endParaRPr>
          </a:p>
          <a:p>
            <a:pPr marL="15356">
              <a:spcBef>
                <a:spcPts val="520"/>
              </a:spcBef>
            </a:pPr>
            <a:r>
              <a:rPr sz="1000" b="1" spc="157" dirty="0">
                <a:latin typeface="Arial"/>
                <a:cs typeface="Arial"/>
              </a:rPr>
              <a:t>[2,6] </a:t>
            </a:r>
            <a:r>
              <a:rPr sz="1000" b="1" spc="-212" dirty="0">
                <a:latin typeface="Arial"/>
                <a:cs typeface="Arial"/>
              </a:rPr>
              <a:t>→</a:t>
            </a:r>
            <a:r>
              <a:rPr sz="1000" b="1" spc="-169" dirty="0">
                <a:latin typeface="Arial"/>
                <a:cs typeface="Arial"/>
              </a:rPr>
              <a:t> </a:t>
            </a:r>
            <a:r>
              <a:rPr lang="en-US" sz="1000" b="1" spc="-169" dirty="0">
                <a:latin typeface="Arial"/>
                <a:cs typeface="Arial"/>
              </a:rPr>
              <a:t> </a:t>
            </a:r>
            <a:r>
              <a:rPr sz="1000" b="1" spc="151" dirty="0">
                <a:latin typeface="Arial"/>
                <a:cs typeface="Arial"/>
              </a:rPr>
              <a:t>1,3,4,5,7,9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9434"/>
            <a:ext cx="299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90" dirty="0"/>
              <a:t>Solving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10" dirty="0"/>
              <a:t>Sudoku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980" y="1170304"/>
            <a:ext cx="4272915" cy="353494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396875">
              <a:lnSpc>
                <a:spcPts val="2090"/>
              </a:lnSpc>
              <a:spcBef>
                <a:spcPts val="225"/>
              </a:spcBef>
            </a:pPr>
            <a:r>
              <a:rPr spc="150" dirty="0">
                <a:latin typeface="Tahoma"/>
                <a:cs typeface="Tahoma"/>
              </a:rPr>
              <a:t>A </a:t>
            </a:r>
            <a:r>
              <a:rPr spc="130" dirty="0">
                <a:latin typeface="Tahoma"/>
                <a:cs typeface="Tahoma"/>
              </a:rPr>
              <a:t>branch </a:t>
            </a:r>
            <a:r>
              <a:rPr spc="120" dirty="0">
                <a:latin typeface="Tahoma"/>
                <a:cs typeface="Tahoma"/>
              </a:rPr>
              <a:t>should </a:t>
            </a:r>
            <a:r>
              <a:rPr spc="130" dirty="0">
                <a:latin typeface="Tahoma"/>
                <a:cs typeface="Tahoma"/>
              </a:rPr>
              <a:t>terminate  </a:t>
            </a:r>
            <a:r>
              <a:rPr spc="145" dirty="0">
                <a:latin typeface="Tahoma"/>
                <a:cs typeface="Tahoma"/>
              </a:rPr>
              <a:t>immediately </a:t>
            </a:r>
            <a:r>
              <a:rPr spc="140" dirty="0">
                <a:latin typeface="Tahoma"/>
                <a:cs typeface="Tahoma"/>
              </a:rPr>
              <a:t>when </a:t>
            </a:r>
            <a:r>
              <a:rPr spc="95" dirty="0">
                <a:latin typeface="Tahoma"/>
                <a:cs typeface="Tahoma"/>
              </a:rPr>
              <a:t>it </a:t>
            </a:r>
            <a:r>
              <a:rPr spc="110" dirty="0">
                <a:latin typeface="Tahoma"/>
                <a:cs typeface="Tahoma"/>
              </a:rPr>
              <a:t>finds </a:t>
            </a:r>
            <a:r>
              <a:rPr spc="145" dirty="0">
                <a:latin typeface="Tahoma"/>
                <a:cs typeface="Tahoma"/>
              </a:rPr>
              <a:t>an  </a:t>
            </a:r>
            <a:r>
              <a:rPr spc="114" dirty="0">
                <a:latin typeface="Tahoma"/>
                <a:cs typeface="Tahoma"/>
              </a:rPr>
              <a:t>infeasible </a:t>
            </a:r>
            <a:r>
              <a:rPr spc="105" dirty="0">
                <a:latin typeface="Tahoma"/>
                <a:cs typeface="Tahoma"/>
              </a:rPr>
              <a:t>configuration, </a:t>
            </a:r>
            <a:r>
              <a:rPr spc="145" dirty="0">
                <a:latin typeface="Tahoma"/>
                <a:cs typeface="Tahoma"/>
              </a:rPr>
              <a:t>and</a:t>
            </a:r>
            <a:r>
              <a:rPr spc="-19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then  </a:t>
            </a:r>
            <a:r>
              <a:rPr spc="120" dirty="0">
                <a:latin typeface="Tahoma"/>
                <a:cs typeface="Tahoma"/>
              </a:rPr>
              <a:t>explore </a:t>
            </a:r>
            <a:r>
              <a:rPr spc="130" dirty="0">
                <a:latin typeface="Tahoma"/>
                <a:cs typeface="Tahoma"/>
              </a:rPr>
              <a:t>the next</a:t>
            </a:r>
            <a:r>
              <a:rPr spc="-245" dirty="0">
                <a:latin typeface="Tahoma"/>
                <a:cs typeface="Tahoma"/>
              </a:rPr>
              <a:t> </a:t>
            </a:r>
            <a:r>
              <a:rPr spc="114" dirty="0">
                <a:latin typeface="Tahoma"/>
                <a:cs typeface="Tahoma"/>
              </a:rPr>
              <a:t>branch.</a:t>
            </a:r>
            <a:endParaRPr dirty="0">
              <a:latin typeface="Tahoma"/>
              <a:cs typeface="Tahoma"/>
            </a:endParaRPr>
          </a:p>
          <a:p>
            <a:pPr>
              <a:spcBef>
                <a:spcPts val="20"/>
              </a:spcBef>
            </a:pPr>
            <a:endParaRPr dirty="0">
              <a:latin typeface="Times New Roman"/>
              <a:cs typeface="Times New Roman"/>
            </a:endParaRPr>
          </a:p>
          <a:p>
            <a:pPr marL="12700" marR="5080">
              <a:lnSpc>
                <a:spcPts val="2090"/>
              </a:lnSpc>
            </a:pPr>
            <a:r>
              <a:rPr spc="85" dirty="0">
                <a:latin typeface="Tahoma"/>
                <a:cs typeface="Tahoma"/>
              </a:rPr>
              <a:t>After</a:t>
            </a:r>
            <a:r>
              <a:rPr spc="10" dirty="0">
                <a:latin typeface="Tahoma"/>
                <a:cs typeface="Tahoma"/>
              </a:rPr>
              <a:t> </a:t>
            </a:r>
            <a:r>
              <a:rPr spc="150" dirty="0">
                <a:latin typeface="Tahoma"/>
                <a:cs typeface="Tahoma"/>
              </a:rPr>
              <a:t>we</a:t>
            </a:r>
            <a:r>
              <a:rPr dirty="0">
                <a:latin typeface="Tahoma"/>
                <a:cs typeface="Tahoma"/>
              </a:rPr>
              <a:t> </a:t>
            </a:r>
            <a:r>
              <a:rPr spc="150" dirty="0">
                <a:latin typeface="Tahoma"/>
                <a:cs typeface="Tahoma"/>
              </a:rPr>
              <a:t>have</a:t>
            </a:r>
            <a:r>
              <a:rPr spc="5" dirty="0">
                <a:latin typeface="Tahoma"/>
                <a:cs typeface="Tahoma"/>
              </a:rPr>
              <a:t> </a:t>
            </a:r>
            <a:r>
              <a:rPr spc="155" dirty="0">
                <a:latin typeface="Tahoma"/>
                <a:cs typeface="Tahoma"/>
              </a:rPr>
              <a:t>a</a:t>
            </a:r>
            <a:r>
              <a:rPr spc="5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branch</a:t>
            </a:r>
            <a:r>
              <a:rPr spc="10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that</a:t>
            </a:r>
            <a:r>
              <a:rPr dirty="0">
                <a:latin typeface="Tahoma"/>
                <a:cs typeface="Tahoma"/>
              </a:rPr>
              <a:t> </a:t>
            </a:r>
            <a:r>
              <a:rPr spc="125" dirty="0">
                <a:latin typeface="Tahoma"/>
                <a:cs typeface="Tahoma"/>
              </a:rPr>
              <a:t>provides  </a:t>
            </a:r>
            <a:r>
              <a:rPr spc="155" dirty="0">
                <a:latin typeface="Tahoma"/>
                <a:cs typeface="Tahoma"/>
              </a:rPr>
              <a:t>a </a:t>
            </a:r>
            <a:r>
              <a:rPr spc="120" dirty="0">
                <a:latin typeface="Tahoma"/>
                <a:cs typeface="Tahoma"/>
              </a:rPr>
              <a:t>feasible </a:t>
            </a:r>
            <a:r>
              <a:rPr spc="140" dirty="0">
                <a:latin typeface="Tahoma"/>
                <a:cs typeface="Tahoma"/>
              </a:rPr>
              <a:t>value </a:t>
            </a:r>
            <a:r>
              <a:rPr spc="110" dirty="0">
                <a:latin typeface="Tahoma"/>
                <a:cs typeface="Tahoma"/>
              </a:rPr>
              <a:t>to </a:t>
            </a:r>
            <a:r>
              <a:rPr spc="145" dirty="0">
                <a:latin typeface="Tahoma"/>
                <a:cs typeface="Tahoma"/>
              </a:rPr>
              <a:t>every </a:t>
            </a:r>
            <a:r>
              <a:rPr spc="100" dirty="0">
                <a:latin typeface="Tahoma"/>
                <a:cs typeface="Tahoma"/>
              </a:rPr>
              <a:t>cell, </a:t>
            </a:r>
            <a:r>
              <a:rPr spc="150" dirty="0">
                <a:latin typeface="Tahoma"/>
                <a:cs typeface="Tahoma"/>
              </a:rPr>
              <a:t>we  have </a:t>
            </a:r>
            <a:r>
              <a:rPr spc="135" dirty="0">
                <a:latin typeface="Tahoma"/>
                <a:cs typeface="Tahoma"/>
              </a:rPr>
              <a:t>solved </a:t>
            </a:r>
            <a:r>
              <a:rPr spc="114" dirty="0">
                <a:latin typeface="Tahoma"/>
                <a:cs typeface="Tahoma"/>
              </a:rPr>
              <a:t>our</a:t>
            </a:r>
            <a:r>
              <a:rPr spc="-285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Sudoku!</a:t>
            </a:r>
            <a:endParaRPr dirty="0">
              <a:latin typeface="Tahoma"/>
              <a:cs typeface="Tahoma"/>
            </a:endParaRPr>
          </a:p>
          <a:p>
            <a:pPr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2700" marR="123825">
              <a:lnSpc>
                <a:spcPct val="96600"/>
              </a:lnSpc>
            </a:pPr>
            <a:r>
              <a:rPr spc="110" dirty="0">
                <a:latin typeface="Tahoma"/>
                <a:cs typeface="Tahoma"/>
              </a:rPr>
              <a:t>Unlike </a:t>
            </a:r>
            <a:r>
              <a:rPr spc="170" dirty="0">
                <a:latin typeface="Tahoma"/>
                <a:cs typeface="Tahoma"/>
              </a:rPr>
              <a:t>many </a:t>
            </a:r>
            <a:r>
              <a:rPr spc="125" dirty="0">
                <a:latin typeface="Tahoma"/>
                <a:cs typeface="Tahoma"/>
              </a:rPr>
              <a:t>optimization</a:t>
            </a:r>
            <a:r>
              <a:rPr spc="-285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problems,  </a:t>
            </a:r>
            <a:r>
              <a:rPr spc="125" dirty="0">
                <a:latin typeface="Tahoma"/>
                <a:cs typeface="Tahoma"/>
              </a:rPr>
              <a:t>Sudokus</a:t>
            </a:r>
            <a:r>
              <a:rPr spc="5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are</a:t>
            </a:r>
            <a:r>
              <a:rPr spc="-5" dirty="0">
                <a:latin typeface="Tahoma"/>
                <a:cs typeface="Tahoma"/>
              </a:rPr>
              <a:t> </a:t>
            </a:r>
            <a:r>
              <a:rPr spc="110" dirty="0">
                <a:latin typeface="Tahoma"/>
                <a:cs typeface="Tahoma"/>
              </a:rPr>
              <a:t>trivial</a:t>
            </a:r>
            <a:r>
              <a:rPr dirty="0">
                <a:latin typeface="Tahoma"/>
                <a:cs typeface="Tahoma"/>
              </a:rPr>
              <a:t> </a:t>
            </a:r>
            <a:r>
              <a:rPr spc="110" dirty="0">
                <a:latin typeface="Tahoma"/>
                <a:cs typeface="Tahoma"/>
              </a:rPr>
              <a:t>to</a:t>
            </a:r>
            <a:r>
              <a:rPr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solve</a:t>
            </a:r>
            <a:r>
              <a:rPr spc="-5" dirty="0">
                <a:latin typeface="Tahoma"/>
                <a:cs typeface="Tahoma"/>
              </a:rPr>
              <a:t> </a:t>
            </a:r>
            <a:r>
              <a:rPr spc="145" dirty="0">
                <a:latin typeface="Tahoma"/>
                <a:cs typeface="Tahoma"/>
              </a:rPr>
              <a:t>because  </a:t>
            </a:r>
            <a:r>
              <a:rPr spc="135" dirty="0">
                <a:latin typeface="Tahoma"/>
                <a:cs typeface="Tahoma"/>
              </a:rPr>
              <a:t>they </a:t>
            </a:r>
            <a:r>
              <a:rPr spc="120" dirty="0">
                <a:latin typeface="Tahoma"/>
                <a:cs typeface="Tahoma"/>
              </a:rPr>
              <a:t>constrain </a:t>
            </a:r>
            <a:r>
              <a:rPr spc="110" dirty="0">
                <a:latin typeface="Tahoma"/>
                <a:cs typeface="Tahoma"/>
              </a:rPr>
              <a:t>their </a:t>
            </a:r>
            <a:r>
              <a:rPr spc="125" dirty="0">
                <a:latin typeface="Tahoma"/>
                <a:cs typeface="Tahoma"/>
              </a:rPr>
              <a:t>search </a:t>
            </a:r>
            <a:r>
              <a:rPr spc="140" dirty="0">
                <a:latin typeface="Tahoma"/>
                <a:cs typeface="Tahoma"/>
              </a:rPr>
              <a:t>spaces  </a:t>
            </a:r>
            <a:r>
              <a:rPr spc="80" dirty="0">
                <a:latin typeface="Tahoma"/>
                <a:cs typeface="Tahoma"/>
              </a:rPr>
              <a:t>quickly.</a:t>
            </a:r>
            <a:endParaRPr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47079" y="1099185"/>
            <a:ext cx="3937000" cy="394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266701" y="5190113"/>
            <a:ext cx="36766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pPr marL="25400">
                <a:lnSpc>
                  <a:spcPts val="2130"/>
                </a:lnSpc>
              </a:pPr>
              <a:t>57</a:t>
            </a:fld>
            <a:endParaRPr spc="2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573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Branch-and-Prune </a:t>
            </a:r>
            <a:r>
              <a:rPr spc="220" dirty="0"/>
              <a:t>for</a:t>
            </a:r>
            <a:r>
              <a:rPr spc="120" dirty="0"/>
              <a:t> </a:t>
            </a:r>
            <a:r>
              <a:rPr spc="200" dirty="0"/>
              <a:t>Scheduling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940" y="1186539"/>
            <a:ext cx="9116060" cy="1715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55" dirty="0">
                <a:latin typeface="Arial"/>
                <a:cs typeface="Arial"/>
              </a:rPr>
              <a:t>You </a:t>
            </a:r>
            <a:r>
              <a:rPr sz="1350" b="1" spc="95" dirty="0">
                <a:latin typeface="Arial"/>
                <a:cs typeface="Arial"/>
              </a:rPr>
              <a:t>could </a:t>
            </a:r>
            <a:r>
              <a:rPr sz="1350" b="1" spc="100" dirty="0">
                <a:latin typeface="Arial"/>
                <a:cs typeface="Arial"/>
              </a:rPr>
              <a:t>solve </a:t>
            </a:r>
            <a:r>
              <a:rPr sz="1350" b="1" spc="160" dirty="0">
                <a:latin typeface="Arial"/>
                <a:cs typeface="Arial"/>
              </a:rPr>
              <a:t>the </a:t>
            </a:r>
            <a:r>
              <a:rPr sz="1350" b="1" spc="105" dirty="0">
                <a:latin typeface="Arial"/>
                <a:cs typeface="Arial"/>
              </a:rPr>
              <a:t>scheduling </a:t>
            </a:r>
            <a:r>
              <a:rPr sz="1350" b="1" spc="125" dirty="0">
                <a:latin typeface="Arial"/>
                <a:cs typeface="Arial"/>
              </a:rPr>
              <a:t>problem </a:t>
            </a:r>
            <a:r>
              <a:rPr sz="1350" b="1" spc="135" dirty="0">
                <a:latin typeface="Arial"/>
                <a:cs typeface="Arial"/>
              </a:rPr>
              <a:t>from </a:t>
            </a:r>
            <a:r>
              <a:rPr sz="1350" b="1" spc="105" dirty="0">
                <a:latin typeface="Arial"/>
                <a:cs typeface="Arial"/>
              </a:rPr>
              <a:t>scratch </a:t>
            </a:r>
            <a:r>
              <a:rPr sz="1350" b="1" spc="145" dirty="0">
                <a:latin typeface="Arial"/>
                <a:cs typeface="Arial"/>
              </a:rPr>
              <a:t>with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125" dirty="0">
                <a:latin typeface="Arial"/>
                <a:cs typeface="Arial"/>
              </a:rPr>
              <a:t>branch-and-prune.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191770">
              <a:lnSpc>
                <a:spcPts val="1560"/>
              </a:lnSpc>
              <a:spcBef>
                <a:spcPts val="1045"/>
              </a:spcBef>
            </a:pPr>
            <a:r>
              <a:rPr sz="1350" b="1" spc="145" dirty="0">
                <a:latin typeface="Arial"/>
                <a:cs typeface="Arial"/>
              </a:rPr>
              <a:t>Start </a:t>
            </a:r>
            <a:r>
              <a:rPr sz="1350" b="1" spc="140" dirty="0">
                <a:latin typeface="Arial"/>
                <a:cs typeface="Arial"/>
              </a:rPr>
              <a:t>with </a:t>
            </a:r>
            <a:r>
              <a:rPr sz="1350" b="1" spc="160" dirty="0">
                <a:latin typeface="Arial"/>
                <a:cs typeface="Arial"/>
              </a:rPr>
              <a:t>the</a:t>
            </a:r>
            <a:r>
              <a:rPr sz="1350" b="1" spc="-229" dirty="0">
                <a:latin typeface="Arial"/>
                <a:cs typeface="Arial"/>
              </a:rPr>
              <a:t> </a:t>
            </a:r>
            <a:r>
              <a:rPr sz="1350" b="1" spc="130" dirty="0">
                <a:latin typeface="Arial"/>
                <a:cs typeface="Arial"/>
              </a:rPr>
              <a:t>most “constrained” </a:t>
            </a:r>
            <a:r>
              <a:rPr sz="1350" b="1" spc="90" dirty="0">
                <a:latin typeface="Arial"/>
                <a:cs typeface="Arial"/>
              </a:rPr>
              <a:t>slots </a:t>
            </a:r>
            <a:r>
              <a:rPr sz="1350" b="1" spc="110" dirty="0">
                <a:latin typeface="Arial"/>
                <a:cs typeface="Arial"/>
              </a:rPr>
              <a:t>first </a:t>
            </a:r>
            <a:r>
              <a:rPr sz="1350" b="1" spc="145" dirty="0">
                <a:latin typeface="Arial"/>
                <a:cs typeface="Arial"/>
              </a:rPr>
              <a:t>to </a:t>
            </a:r>
            <a:r>
              <a:rPr sz="1350" b="1" spc="135" dirty="0">
                <a:latin typeface="Arial"/>
                <a:cs typeface="Arial"/>
              </a:rPr>
              <a:t>narrow </a:t>
            </a:r>
            <a:r>
              <a:rPr sz="1350" b="1" spc="120" dirty="0">
                <a:latin typeface="Arial"/>
                <a:cs typeface="Arial"/>
              </a:rPr>
              <a:t>your </a:t>
            </a:r>
            <a:r>
              <a:rPr sz="1350" b="1" spc="110" dirty="0">
                <a:latin typeface="Arial"/>
                <a:cs typeface="Arial"/>
              </a:rPr>
              <a:t>search </a:t>
            </a:r>
            <a:r>
              <a:rPr sz="1350" b="1" spc="105" dirty="0">
                <a:latin typeface="Arial"/>
                <a:cs typeface="Arial"/>
              </a:rPr>
              <a:t>space </a:t>
            </a:r>
            <a:r>
              <a:rPr sz="1350" b="1" spc="145" dirty="0">
                <a:latin typeface="Arial"/>
                <a:cs typeface="Arial"/>
              </a:rPr>
              <a:t>(e.g. </a:t>
            </a:r>
            <a:r>
              <a:rPr sz="1350" b="1" spc="90" dirty="0">
                <a:latin typeface="Arial"/>
                <a:cs typeface="Arial"/>
              </a:rPr>
              <a:t>slots </a:t>
            </a:r>
            <a:r>
              <a:rPr sz="1350" b="1" spc="110" dirty="0">
                <a:latin typeface="Arial"/>
                <a:cs typeface="Arial"/>
              </a:rPr>
              <a:t>fixed </a:t>
            </a:r>
            <a:r>
              <a:rPr sz="1350" b="1" spc="145" dirty="0">
                <a:latin typeface="Arial"/>
                <a:cs typeface="Arial"/>
              </a:rPr>
              <a:t>to  </a:t>
            </a:r>
            <a:r>
              <a:rPr sz="1350" b="1" spc="114" dirty="0">
                <a:latin typeface="Arial"/>
                <a:cs typeface="Arial"/>
              </a:rPr>
              <a:t>zero </a:t>
            </a:r>
            <a:r>
              <a:rPr sz="1350" b="1" spc="110" dirty="0">
                <a:latin typeface="Arial"/>
                <a:cs typeface="Arial"/>
              </a:rPr>
              <a:t>first, </a:t>
            </a:r>
            <a:r>
              <a:rPr sz="1350" b="1" spc="114" dirty="0">
                <a:latin typeface="Arial"/>
                <a:cs typeface="Arial"/>
              </a:rPr>
              <a:t>followed </a:t>
            </a:r>
            <a:r>
              <a:rPr sz="1350" b="1" spc="125" dirty="0">
                <a:latin typeface="Arial"/>
                <a:cs typeface="Arial"/>
              </a:rPr>
              <a:t>by </a:t>
            </a:r>
            <a:r>
              <a:rPr sz="1350" b="1" spc="130" dirty="0">
                <a:latin typeface="Arial"/>
                <a:cs typeface="Arial"/>
              </a:rPr>
              <a:t>Monday </a:t>
            </a:r>
            <a:r>
              <a:rPr sz="1350" b="1" spc="95" dirty="0">
                <a:latin typeface="Arial"/>
                <a:cs typeface="Arial"/>
              </a:rPr>
              <a:t>slots </a:t>
            </a:r>
            <a:r>
              <a:rPr sz="1350" b="1" spc="120" dirty="0">
                <a:latin typeface="Arial"/>
                <a:cs typeface="Arial"/>
              </a:rPr>
              <a:t>for 3-recurrence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95" dirty="0">
                <a:latin typeface="Arial"/>
                <a:cs typeface="Arial"/>
              </a:rPr>
              <a:t>classes).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560"/>
              </a:lnSpc>
              <a:spcBef>
                <a:spcPts val="1005"/>
              </a:spcBef>
            </a:pPr>
            <a:r>
              <a:rPr sz="1350" b="1" spc="100" dirty="0">
                <a:latin typeface="Arial"/>
                <a:cs typeface="Arial"/>
              </a:rPr>
              <a:t>HINT: </a:t>
            </a:r>
            <a:r>
              <a:rPr sz="1350" b="1" spc="110" dirty="0">
                <a:latin typeface="Arial"/>
                <a:cs typeface="Arial"/>
              </a:rPr>
              <a:t>Proactively</a:t>
            </a:r>
            <a:r>
              <a:rPr sz="1350" b="1" spc="100" dirty="0">
                <a:latin typeface="Arial"/>
                <a:cs typeface="Arial"/>
              </a:rPr>
              <a:t> </a:t>
            </a:r>
            <a:r>
              <a:rPr sz="1350" b="1" spc="135" dirty="0">
                <a:latin typeface="Arial"/>
                <a:cs typeface="Arial"/>
              </a:rPr>
              <a:t>prune</a:t>
            </a:r>
            <a:r>
              <a:rPr sz="1350" b="1" spc="95" dirty="0">
                <a:latin typeface="Arial"/>
                <a:cs typeface="Arial"/>
              </a:rPr>
              <a:t> </a:t>
            </a:r>
            <a:r>
              <a:rPr sz="1350" b="1" spc="160" dirty="0">
                <a:latin typeface="Arial"/>
                <a:cs typeface="Arial"/>
              </a:rPr>
              <a:t>the</a:t>
            </a:r>
            <a:r>
              <a:rPr sz="1350" b="1" spc="100" dirty="0">
                <a:latin typeface="Arial"/>
                <a:cs typeface="Arial"/>
              </a:rPr>
              <a:t> </a:t>
            </a:r>
            <a:r>
              <a:rPr sz="1350" b="1" spc="160" dirty="0">
                <a:latin typeface="Arial"/>
                <a:cs typeface="Arial"/>
              </a:rPr>
              <a:t>tree</a:t>
            </a:r>
            <a:r>
              <a:rPr sz="1350" b="1" spc="95" dirty="0">
                <a:latin typeface="Arial"/>
                <a:cs typeface="Arial"/>
              </a:rPr>
              <a:t> </a:t>
            </a:r>
            <a:r>
              <a:rPr sz="1350" b="1" spc="100" dirty="0">
                <a:latin typeface="Arial"/>
                <a:cs typeface="Arial"/>
              </a:rPr>
              <a:t>as</a:t>
            </a:r>
            <a:r>
              <a:rPr sz="1350" b="1" spc="105" dirty="0">
                <a:latin typeface="Arial"/>
                <a:cs typeface="Arial"/>
              </a:rPr>
              <a:t> </a:t>
            </a:r>
            <a:r>
              <a:rPr sz="1350" b="1" spc="114" dirty="0">
                <a:latin typeface="Arial"/>
                <a:cs typeface="Arial"/>
              </a:rPr>
              <a:t>you</a:t>
            </a:r>
            <a:r>
              <a:rPr sz="1350" b="1" spc="105" dirty="0">
                <a:latin typeface="Arial"/>
                <a:cs typeface="Arial"/>
              </a:rPr>
              <a:t> </a:t>
            </a:r>
            <a:r>
              <a:rPr sz="1350" b="1" spc="114" dirty="0">
                <a:latin typeface="Arial"/>
                <a:cs typeface="Arial"/>
              </a:rPr>
              <a:t>go,</a:t>
            </a:r>
            <a:r>
              <a:rPr sz="1350" b="1" spc="105" dirty="0">
                <a:latin typeface="Arial"/>
                <a:cs typeface="Arial"/>
              </a:rPr>
              <a:t> </a:t>
            </a:r>
            <a:r>
              <a:rPr sz="1350" b="1" spc="125" dirty="0">
                <a:latin typeface="Arial"/>
                <a:cs typeface="Arial"/>
              </a:rPr>
              <a:t>eliminating</a:t>
            </a:r>
            <a:r>
              <a:rPr sz="1350" b="1" spc="100" dirty="0">
                <a:latin typeface="Arial"/>
                <a:cs typeface="Arial"/>
              </a:rPr>
              <a:t> </a:t>
            </a:r>
            <a:r>
              <a:rPr sz="1350" b="1" spc="135" dirty="0">
                <a:latin typeface="Arial"/>
                <a:cs typeface="Arial"/>
              </a:rPr>
              <a:t>any</a:t>
            </a:r>
            <a:r>
              <a:rPr sz="1350" b="1" spc="95" dirty="0">
                <a:latin typeface="Arial"/>
                <a:cs typeface="Arial"/>
              </a:rPr>
              <a:t> </a:t>
            </a:r>
            <a:r>
              <a:rPr sz="1350" b="1" spc="90" dirty="0">
                <a:latin typeface="Arial"/>
                <a:cs typeface="Arial"/>
              </a:rPr>
              <a:t>slots</a:t>
            </a:r>
            <a:r>
              <a:rPr sz="1350" b="1" spc="105" dirty="0">
                <a:latin typeface="Arial"/>
                <a:cs typeface="Arial"/>
              </a:rPr>
              <a:t> </a:t>
            </a:r>
            <a:r>
              <a:rPr sz="1350" b="1" spc="145" dirty="0">
                <a:latin typeface="Arial"/>
                <a:cs typeface="Arial"/>
              </a:rPr>
              <a:t>ahead</a:t>
            </a:r>
            <a:r>
              <a:rPr sz="1350" b="1" spc="95" dirty="0">
                <a:latin typeface="Arial"/>
                <a:cs typeface="Arial"/>
              </a:rPr>
              <a:t> </a:t>
            </a:r>
            <a:r>
              <a:rPr sz="1350" b="1" spc="165" dirty="0">
                <a:latin typeface="Arial"/>
                <a:cs typeface="Arial"/>
              </a:rPr>
              <a:t>that</a:t>
            </a:r>
            <a:r>
              <a:rPr sz="1350" b="1" spc="100" dirty="0">
                <a:latin typeface="Arial"/>
                <a:cs typeface="Arial"/>
              </a:rPr>
              <a:t> </a:t>
            </a:r>
            <a:r>
              <a:rPr sz="1350" b="1" spc="140" dirty="0">
                <a:latin typeface="Arial"/>
                <a:cs typeface="Arial"/>
              </a:rPr>
              <a:t>must</a:t>
            </a:r>
            <a:r>
              <a:rPr sz="1350" b="1" spc="110" dirty="0">
                <a:latin typeface="Arial"/>
                <a:cs typeface="Arial"/>
              </a:rPr>
              <a:t> </a:t>
            </a:r>
            <a:r>
              <a:rPr sz="1350" b="1" spc="140" dirty="0">
                <a:latin typeface="Arial"/>
                <a:cs typeface="Arial"/>
              </a:rPr>
              <a:t>be</a:t>
            </a:r>
            <a:r>
              <a:rPr sz="1350" b="1" spc="95" dirty="0">
                <a:latin typeface="Arial"/>
                <a:cs typeface="Arial"/>
              </a:rPr>
              <a:t> </a:t>
            </a:r>
            <a:r>
              <a:rPr sz="1350" b="1" spc="120" dirty="0">
                <a:latin typeface="Arial"/>
                <a:cs typeface="Arial"/>
              </a:rPr>
              <a:t>zero</a:t>
            </a:r>
            <a:r>
              <a:rPr sz="1350" b="1" spc="100" dirty="0">
                <a:latin typeface="Arial"/>
                <a:cs typeface="Arial"/>
              </a:rPr>
              <a:t> </a:t>
            </a:r>
            <a:r>
              <a:rPr sz="1350" b="1" spc="135" dirty="0">
                <a:latin typeface="Arial"/>
                <a:cs typeface="Arial"/>
              </a:rPr>
              <a:t>due  </a:t>
            </a:r>
            <a:r>
              <a:rPr sz="1350" b="1" spc="145" dirty="0">
                <a:latin typeface="Arial"/>
                <a:cs typeface="Arial"/>
              </a:rPr>
              <a:t>to </a:t>
            </a:r>
            <a:r>
              <a:rPr sz="1350" b="1" spc="150" dirty="0">
                <a:latin typeface="Arial"/>
                <a:cs typeface="Arial"/>
              </a:rPr>
              <a:t>a </a:t>
            </a:r>
            <a:r>
              <a:rPr sz="1350" b="1" spc="195" dirty="0">
                <a:latin typeface="Arial"/>
                <a:cs typeface="Arial"/>
              </a:rPr>
              <a:t>“1” </a:t>
            </a:r>
            <a:r>
              <a:rPr sz="1350" b="1" spc="90" dirty="0">
                <a:latin typeface="Arial"/>
                <a:cs typeface="Arial"/>
              </a:rPr>
              <a:t>decision </a:t>
            </a:r>
            <a:r>
              <a:rPr sz="1350" b="1" spc="130" dirty="0">
                <a:latin typeface="Arial"/>
                <a:cs typeface="Arial"/>
              </a:rPr>
              <a:t>propagating </a:t>
            </a:r>
            <a:r>
              <a:rPr sz="1350" b="1" spc="140" dirty="0">
                <a:latin typeface="Arial"/>
                <a:cs typeface="Arial"/>
              </a:rPr>
              <a:t>an </a:t>
            </a:r>
            <a:r>
              <a:rPr sz="1350" b="1" spc="100" dirty="0">
                <a:latin typeface="Arial"/>
                <a:cs typeface="Arial"/>
              </a:rPr>
              <a:t>occupied</a:t>
            </a:r>
            <a:r>
              <a:rPr sz="1350" b="1" spc="-204" dirty="0">
                <a:latin typeface="Arial"/>
                <a:cs typeface="Arial"/>
              </a:rPr>
              <a:t> </a:t>
            </a:r>
            <a:r>
              <a:rPr sz="1350" b="1" spc="145" dirty="0">
                <a:latin typeface="Arial"/>
                <a:cs typeface="Arial"/>
              </a:rPr>
              <a:t>state.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1679" y="3006450"/>
            <a:ext cx="4389120" cy="2096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58</a:t>
            </a:fld>
            <a:endParaRPr spc="2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93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Generating </a:t>
            </a:r>
            <a:r>
              <a:rPr spc="280" dirty="0"/>
              <a:t>a</a:t>
            </a:r>
            <a:r>
              <a:rPr spc="70" dirty="0"/>
              <a:t> </a:t>
            </a:r>
            <a:r>
              <a:rPr spc="204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059" y="1158599"/>
            <a:ext cx="8992235" cy="6108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29"/>
              </a:spcBef>
            </a:pPr>
            <a:r>
              <a:rPr sz="1950" spc="-45" dirty="0">
                <a:latin typeface="Tahoma"/>
                <a:cs typeface="Tahoma"/>
              </a:rPr>
              <a:t>If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you</a:t>
            </a:r>
            <a:r>
              <a:rPr sz="1950" spc="2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want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to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schedule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against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multiple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25" dirty="0">
                <a:latin typeface="Tahoma"/>
                <a:cs typeface="Tahoma"/>
              </a:rPr>
              <a:t>rooms,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plot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each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variable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using  </a:t>
            </a:r>
            <a:r>
              <a:rPr sz="1950" spc="125" dirty="0">
                <a:latin typeface="Tahoma"/>
                <a:cs typeface="Tahoma"/>
              </a:rPr>
              <a:t>three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dimensions.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5530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70">
                <a:moveTo>
                  <a:pt x="1097280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70">
                <a:moveTo>
                  <a:pt x="274319" y="0"/>
                </a:moveTo>
                <a:lnTo>
                  <a:pt x="109728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530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281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9080" y="333156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1520" y="330236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70">
                <a:moveTo>
                  <a:pt x="1098550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85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1520" y="330236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70">
                <a:moveTo>
                  <a:pt x="274319" y="0"/>
                </a:moveTo>
                <a:lnTo>
                  <a:pt x="109855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1520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007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65070" y="333156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8779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1097280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8779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19" y="0"/>
                </a:moveTo>
                <a:lnTo>
                  <a:pt x="109728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8779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36059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02329" y="333156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6426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80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80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25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80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80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3751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79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79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4260" y="4153260"/>
            <a:ext cx="822960" cy="353060"/>
          </a:xfrm>
          <a:prstGeom prst="rect">
            <a:avLst/>
          </a:prstGeom>
          <a:solidFill>
            <a:srgbClr val="B1B1B1"/>
          </a:solidFill>
          <a:ln w="3175">
            <a:solidFill>
              <a:srgbClr val="3364A3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9"/>
              </a:spcBef>
            </a:pP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0250" y="4153260"/>
            <a:ext cx="822960" cy="353060"/>
          </a:xfrm>
          <a:prstGeom prst="rect">
            <a:avLst/>
          </a:prstGeom>
          <a:solidFill>
            <a:srgbClr val="B1B1B1"/>
          </a:solidFill>
          <a:ln w="3175">
            <a:solidFill>
              <a:srgbClr val="3364A3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9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37510" y="4153260"/>
            <a:ext cx="822960" cy="353060"/>
          </a:xfrm>
          <a:prstGeom prst="rect">
            <a:avLst/>
          </a:prstGeom>
          <a:solidFill>
            <a:srgbClr val="B1B1B1"/>
          </a:solidFill>
          <a:ln w="3175">
            <a:solidFill>
              <a:srgbClr val="3364A3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9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426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60" h="351789">
                <a:moveTo>
                  <a:pt x="411480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80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0025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60" h="351789">
                <a:moveTo>
                  <a:pt x="411480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80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751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60" h="351789">
                <a:moveTo>
                  <a:pt x="411479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79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9389" y="329219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70">
                <a:moveTo>
                  <a:pt x="109728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9389" y="329219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70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9389" y="3292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6669" y="3674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9890" y="3386180"/>
            <a:ext cx="716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latin typeface="Tahoma"/>
                <a:cs typeface="Tahoma"/>
              </a:rPr>
              <a:t>PSYCH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85" dirty="0">
                <a:latin typeface="Tahoma"/>
                <a:cs typeface="Tahoma"/>
              </a:rPr>
              <a:t>101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9590" y="284896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1097280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9590" y="284896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274319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9590" y="2848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6870" y="32312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45490" y="2942950"/>
            <a:ext cx="6654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45" dirty="0">
                <a:latin typeface="Tahoma"/>
                <a:cs typeface="Tahoma"/>
              </a:rPr>
              <a:t>MATH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85" dirty="0">
                <a:latin typeface="Tahoma"/>
                <a:cs typeface="Tahoma"/>
              </a:rPr>
              <a:t>300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9469" y="241716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1097280" y="0"/>
                </a:moveTo>
                <a:lnTo>
                  <a:pt x="274320" y="0"/>
                </a:lnTo>
                <a:lnTo>
                  <a:pt x="0" y="382270"/>
                </a:lnTo>
                <a:lnTo>
                  <a:pt x="822960" y="382270"/>
                </a:lnTo>
                <a:lnTo>
                  <a:pt x="109728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9469" y="2417169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274320" y="0"/>
                </a:moveTo>
                <a:lnTo>
                  <a:pt x="1097280" y="0"/>
                </a:lnTo>
                <a:lnTo>
                  <a:pt x="822960" y="382270"/>
                </a:lnTo>
                <a:lnTo>
                  <a:pt x="0" y="382270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9469" y="24171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36750" y="2799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29969" y="2511150"/>
            <a:ext cx="716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latin typeface="Tahoma"/>
                <a:cs typeface="Tahoma"/>
              </a:rPr>
              <a:t>PSYCH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85" dirty="0">
                <a:latin typeface="Tahoma"/>
                <a:cs typeface="Tahoma"/>
              </a:rPr>
              <a:t>300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3453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109728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3453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34539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3182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255520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0" dirty="0">
                <a:latin typeface="Tahoma"/>
                <a:cs typeface="Tahoma"/>
              </a:rPr>
              <a:t>MON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55" dirty="0">
                <a:latin typeface="Tahoma"/>
                <a:cs typeface="Tahoma"/>
              </a:rPr>
              <a:t>8:00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89380" y="287056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70">
                <a:moveTo>
                  <a:pt x="274319" y="0"/>
                </a:moveTo>
                <a:lnTo>
                  <a:pt x="109855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89380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7929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26639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6639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23920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62629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62629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59909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14500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80" h="382269">
                <a:moveTo>
                  <a:pt x="274319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14500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1779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50489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50489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47770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86479" y="24032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274320" y="0"/>
                </a:moveTo>
                <a:lnTo>
                  <a:pt x="109855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86479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85029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052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80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052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19" y="0"/>
                </a:moveTo>
                <a:lnTo>
                  <a:pt x="109728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70529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7809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192779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60" dirty="0">
                <a:latin typeface="Tahoma"/>
                <a:cs typeface="Tahoma"/>
              </a:rPr>
              <a:t>8:15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90652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0652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19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06520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0380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128770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60" dirty="0">
                <a:latin typeface="Tahoma"/>
                <a:cs typeface="Tahoma"/>
              </a:rPr>
              <a:t>8:30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874770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1097279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74770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19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74770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7205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338320" y="333156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810759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19" y="0"/>
                </a:moveTo>
                <a:lnTo>
                  <a:pt x="1097279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10759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0804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7350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79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79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0949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822960" y="0"/>
                </a:moveTo>
                <a:lnTo>
                  <a:pt x="0" y="0"/>
                </a:lnTo>
                <a:lnTo>
                  <a:pt x="0" y="353060"/>
                </a:lnTo>
                <a:lnTo>
                  <a:pt x="822960" y="353060"/>
                </a:lnTo>
                <a:lnTo>
                  <a:pt x="82296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0949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80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80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135879" y="377098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873500" y="4153260"/>
            <a:ext cx="822960" cy="353060"/>
          </a:xfrm>
          <a:prstGeom prst="rect">
            <a:avLst/>
          </a:prstGeom>
          <a:solidFill>
            <a:srgbClr val="B1B1B1"/>
          </a:solidFill>
          <a:ln w="3175">
            <a:solidFill>
              <a:srgbClr val="3364A3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9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09490" y="4153260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80" y="353059"/>
                </a:moveTo>
                <a:lnTo>
                  <a:pt x="0" y="353059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59"/>
                </a:lnTo>
                <a:lnTo>
                  <a:pt x="411480" y="353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7350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60" h="351789">
                <a:moveTo>
                  <a:pt x="411479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79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0949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60" h="351789">
                <a:moveTo>
                  <a:pt x="411480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80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98620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19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98620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5900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34609" y="287056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70">
                <a:moveTo>
                  <a:pt x="274319" y="0"/>
                </a:moveTo>
                <a:lnTo>
                  <a:pt x="109855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34609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33159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22470" y="24032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274319" y="0"/>
                </a:moveTo>
                <a:lnTo>
                  <a:pt x="109855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522470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21020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59729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59729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79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59729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57009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5923279" y="243113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4250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4250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19" y="0"/>
                </a:moveTo>
                <a:lnTo>
                  <a:pt x="1097279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842509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93979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064759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60" dirty="0">
                <a:latin typeface="Tahoma"/>
                <a:cs typeface="Tahoma"/>
              </a:rPr>
              <a:t>8:45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778500" y="19587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109855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855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78500" y="19587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274320" y="0"/>
                </a:moveTo>
                <a:lnTo>
                  <a:pt x="109855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78500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87705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6000750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0" dirty="0">
                <a:latin typeface="Tahoma"/>
                <a:cs typeface="Tahoma"/>
              </a:rPr>
              <a:t>MON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60" dirty="0">
                <a:latin typeface="Tahoma"/>
                <a:cs typeface="Tahoma"/>
              </a:rPr>
              <a:t>9:00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20066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822960" y="0"/>
                </a:moveTo>
                <a:lnTo>
                  <a:pt x="0" y="0"/>
                </a:lnTo>
                <a:lnTo>
                  <a:pt x="0" y="353060"/>
                </a:lnTo>
                <a:lnTo>
                  <a:pt x="822960" y="353060"/>
                </a:lnTo>
                <a:lnTo>
                  <a:pt x="822960" y="0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066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60" h="353060">
                <a:moveTo>
                  <a:pt x="411480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80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341629" y="3837030"/>
            <a:ext cx="5422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ROOM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9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00660" y="4153260"/>
            <a:ext cx="822960" cy="353060"/>
          </a:xfrm>
          <a:prstGeom prst="rect">
            <a:avLst/>
          </a:prstGeom>
          <a:solidFill>
            <a:srgbClr val="FF9999"/>
          </a:solidFill>
          <a:ln w="3175">
            <a:solidFill>
              <a:srgbClr val="3364A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730"/>
              </a:spcBef>
            </a:pPr>
            <a:r>
              <a:rPr sz="1000" spc="75" dirty="0">
                <a:latin typeface="Tahoma"/>
                <a:cs typeface="Tahoma"/>
              </a:rPr>
              <a:t>ROOM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9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00660" y="4549499"/>
            <a:ext cx="822960" cy="351790"/>
          </a:xfrm>
          <a:prstGeom prst="rect">
            <a:avLst/>
          </a:prstGeom>
          <a:solidFill>
            <a:srgbClr val="FF9999"/>
          </a:solidFill>
          <a:ln w="3175">
            <a:solidFill>
              <a:srgbClr val="3364A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730"/>
              </a:spcBef>
            </a:pPr>
            <a:r>
              <a:rPr sz="1000" spc="75" dirty="0">
                <a:latin typeface="Tahoma"/>
                <a:cs typeface="Tahoma"/>
              </a:rPr>
              <a:t>ROOM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90" dirty="0"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071870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19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71870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69150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95720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395720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95720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93000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6859269" y="243113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71575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8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15759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15759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1304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6938009" y="2053949"/>
            <a:ext cx="652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55" dirty="0">
                <a:latin typeface="Tahoma"/>
                <a:cs typeface="Tahoma"/>
              </a:rPr>
              <a:t>9:15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783579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79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83579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80859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78104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822960" y="0"/>
                </a:moveTo>
                <a:lnTo>
                  <a:pt x="0" y="0"/>
                </a:lnTo>
                <a:lnTo>
                  <a:pt x="0" y="353060"/>
                </a:lnTo>
                <a:lnTo>
                  <a:pt x="822960" y="353060"/>
                </a:lnTo>
                <a:lnTo>
                  <a:pt x="82296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781040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80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60"/>
                </a:lnTo>
                <a:lnTo>
                  <a:pt x="411480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6107429" y="377098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5781040" y="4153260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80" y="353059"/>
                </a:moveTo>
                <a:lnTo>
                  <a:pt x="0" y="353059"/>
                </a:lnTo>
                <a:lnTo>
                  <a:pt x="0" y="0"/>
                </a:lnTo>
                <a:lnTo>
                  <a:pt x="822960" y="0"/>
                </a:lnTo>
                <a:lnTo>
                  <a:pt x="822960" y="353059"/>
                </a:lnTo>
                <a:lnTo>
                  <a:pt x="411480" y="353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81040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59" h="351789">
                <a:moveTo>
                  <a:pt x="411480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60" y="0"/>
                </a:lnTo>
                <a:lnTo>
                  <a:pt x="822960" y="351789"/>
                </a:lnTo>
                <a:lnTo>
                  <a:pt x="411480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82740" y="330236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70">
                <a:moveTo>
                  <a:pt x="274319" y="0"/>
                </a:moveTo>
                <a:lnTo>
                  <a:pt x="109855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82740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78129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681469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822959" y="0"/>
                </a:moveTo>
                <a:lnTo>
                  <a:pt x="0" y="0"/>
                </a:lnTo>
                <a:lnTo>
                  <a:pt x="0" y="353060"/>
                </a:lnTo>
                <a:lnTo>
                  <a:pt x="822959" y="353060"/>
                </a:lnTo>
                <a:lnTo>
                  <a:pt x="822959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681469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79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59" y="0"/>
                </a:lnTo>
                <a:lnTo>
                  <a:pt x="822959" y="353060"/>
                </a:lnTo>
                <a:lnTo>
                  <a:pt x="411479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7007859" y="377098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81469" y="4153260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79" y="353059"/>
                </a:moveTo>
                <a:lnTo>
                  <a:pt x="0" y="353059"/>
                </a:lnTo>
                <a:lnTo>
                  <a:pt x="0" y="0"/>
                </a:lnTo>
                <a:lnTo>
                  <a:pt x="822959" y="0"/>
                </a:lnTo>
                <a:lnTo>
                  <a:pt x="822959" y="353059"/>
                </a:lnTo>
                <a:lnTo>
                  <a:pt x="411479" y="353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81469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59" h="351789">
                <a:moveTo>
                  <a:pt x="411479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59" y="0"/>
                </a:lnTo>
                <a:lnTo>
                  <a:pt x="822959" y="351789"/>
                </a:lnTo>
                <a:lnTo>
                  <a:pt x="411479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07859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07859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105140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331709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8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60" y="382269"/>
                </a:lnTo>
                <a:lnTo>
                  <a:pt x="10972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331709" y="24032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331709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428990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7795259" y="243113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65175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65175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20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651750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749030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874000" y="2053949"/>
            <a:ext cx="652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55" dirty="0">
                <a:latin typeface="Tahoma"/>
                <a:cs typeface="Tahoma"/>
              </a:rPr>
              <a:t>9:30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943850" y="28705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943850" y="2870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041130" y="3252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267700" y="24032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1098550" y="0"/>
                </a:moveTo>
                <a:lnTo>
                  <a:pt x="274320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85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267700" y="2403200"/>
            <a:ext cx="1098550" cy="382270"/>
          </a:xfrm>
          <a:custGeom>
            <a:avLst/>
            <a:gdLst/>
            <a:ahLst/>
            <a:cxnLst/>
            <a:rect l="l" t="t" r="r" b="b"/>
            <a:pathLst>
              <a:path w="1098550" h="382269">
                <a:moveTo>
                  <a:pt x="274320" y="0"/>
                </a:moveTo>
                <a:lnTo>
                  <a:pt x="1098550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267700" y="240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366250" y="2785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8731250" y="243113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858774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1097279" y="0"/>
                </a:moveTo>
                <a:lnTo>
                  <a:pt x="274319" y="0"/>
                </a:lnTo>
                <a:lnTo>
                  <a:pt x="0" y="382269"/>
                </a:lnTo>
                <a:lnTo>
                  <a:pt x="822959" y="382269"/>
                </a:lnTo>
                <a:lnTo>
                  <a:pt x="1097279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587740" y="195870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69">
                <a:moveTo>
                  <a:pt x="274319" y="0"/>
                </a:moveTo>
                <a:lnTo>
                  <a:pt x="1097279" y="0"/>
                </a:lnTo>
                <a:lnTo>
                  <a:pt x="822959" y="382269"/>
                </a:lnTo>
                <a:lnTo>
                  <a:pt x="0" y="382269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587740" y="195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685019" y="2340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8809990" y="2053949"/>
            <a:ext cx="653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5" dirty="0">
                <a:latin typeface="Tahoma"/>
                <a:cs typeface="Tahoma"/>
              </a:rPr>
              <a:t>MON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60" dirty="0">
                <a:latin typeface="Tahoma"/>
                <a:cs typeface="Tahoma"/>
              </a:rPr>
              <a:t>9:45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7655559" y="3302360"/>
            <a:ext cx="1097280" cy="382270"/>
          </a:xfrm>
          <a:custGeom>
            <a:avLst/>
            <a:gdLst/>
            <a:ahLst/>
            <a:cxnLst/>
            <a:rect l="l" t="t" r="r" b="b"/>
            <a:pathLst>
              <a:path w="1097279" h="382270">
                <a:moveTo>
                  <a:pt x="274320" y="0"/>
                </a:moveTo>
                <a:lnTo>
                  <a:pt x="1097280" y="0"/>
                </a:lnTo>
                <a:lnTo>
                  <a:pt x="822960" y="382269"/>
                </a:lnTo>
                <a:lnTo>
                  <a:pt x="0" y="382269"/>
                </a:lnTo>
                <a:lnTo>
                  <a:pt x="2743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55559" y="3302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752840" y="36846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53019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822959" y="0"/>
                </a:moveTo>
                <a:lnTo>
                  <a:pt x="0" y="0"/>
                </a:lnTo>
                <a:lnTo>
                  <a:pt x="0" y="353060"/>
                </a:lnTo>
                <a:lnTo>
                  <a:pt x="822959" y="353060"/>
                </a:lnTo>
                <a:lnTo>
                  <a:pt x="822959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653019" y="3757019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79" y="353060"/>
                </a:moveTo>
                <a:lnTo>
                  <a:pt x="0" y="353060"/>
                </a:lnTo>
                <a:lnTo>
                  <a:pt x="0" y="0"/>
                </a:lnTo>
                <a:lnTo>
                  <a:pt x="822959" y="0"/>
                </a:lnTo>
                <a:lnTo>
                  <a:pt x="822959" y="353060"/>
                </a:lnTo>
                <a:lnTo>
                  <a:pt x="411479" y="35306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7979409" y="3770989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7653019" y="4153260"/>
            <a:ext cx="822960" cy="353060"/>
          </a:xfrm>
          <a:custGeom>
            <a:avLst/>
            <a:gdLst/>
            <a:ahLst/>
            <a:cxnLst/>
            <a:rect l="l" t="t" r="r" b="b"/>
            <a:pathLst>
              <a:path w="822959" h="353060">
                <a:moveTo>
                  <a:pt x="411479" y="353059"/>
                </a:moveTo>
                <a:lnTo>
                  <a:pt x="0" y="353059"/>
                </a:lnTo>
                <a:lnTo>
                  <a:pt x="0" y="0"/>
                </a:lnTo>
                <a:lnTo>
                  <a:pt x="822959" y="0"/>
                </a:lnTo>
                <a:lnTo>
                  <a:pt x="822959" y="353059"/>
                </a:lnTo>
                <a:lnTo>
                  <a:pt x="411479" y="353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653019" y="4549499"/>
            <a:ext cx="822960" cy="351790"/>
          </a:xfrm>
          <a:custGeom>
            <a:avLst/>
            <a:gdLst/>
            <a:ahLst/>
            <a:cxnLst/>
            <a:rect l="l" t="t" r="r" b="b"/>
            <a:pathLst>
              <a:path w="822959" h="351789">
                <a:moveTo>
                  <a:pt x="411479" y="351789"/>
                </a:moveTo>
                <a:lnTo>
                  <a:pt x="0" y="351789"/>
                </a:lnTo>
                <a:lnTo>
                  <a:pt x="0" y="0"/>
                </a:lnTo>
                <a:lnTo>
                  <a:pt x="822959" y="0"/>
                </a:lnTo>
                <a:lnTo>
                  <a:pt x="822959" y="351789"/>
                </a:lnTo>
                <a:lnTo>
                  <a:pt x="411479" y="3517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82879" y="3713839"/>
            <a:ext cx="8321040" cy="0"/>
          </a:xfrm>
          <a:custGeom>
            <a:avLst/>
            <a:gdLst/>
            <a:ahLst/>
            <a:cxnLst/>
            <a:rect l="l" t="t" r="r" b="b"/>
            <a:pathLst>
              <a:path w="8321040">
                <a:moveTo>
                  <a:pt x="0" y="0"/>
                </a:moveTo>
                <a:lnTo>
                  <a:pt x="8321040" y="0"/>
                </a:lnTo>
              </a:path>
            </a:pathLst>
          </a:custGeom>
          <a:ln w="18329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59</a:t>
            </a:fld>
            <a:endParaRPr spc="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406640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80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57159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80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80" y="381000"/>
                </a:lnTo>
                <a:lnTo>
                  <a:pt x="640080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80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57159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7240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163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599"/>
            <a:ext cx="2377440" cy="192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67600" y="2586079"/>
            <a:ext cx="97599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175" dirty="0">
                <a:latin typeface="Arial"/>
                <a:cs typeface="Arial"/>
              </a:rPr>
              <a:t>.</a:t>
            </a: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200" dirty="0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79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41119" y="2586079"/>
            <a:ext cx="97599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175" dirty="0">
                <a:latin typeface="Arial"/>
                <a:cs typeface="Arial"/>
              </a:rPr>
              <a:t>.</a:t>
            </a: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200" dirty="0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58640" y="2586079"/>
            <a:ext cx="97599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175" dirty="0">
                <a:latin typeface="Arial"/>
                <a:cs typeface="Arial"/>
              </a:rPr>
              <a:t>.</a:t>
            </a:r>
            <a:r>
              <a:rPr sz="1800" b="1" spc="245" dirty="0">
                <a:latin typeface="Arial"/>
                <a:cs typeface="Arial"/>
              </a:rPr>
              <a:t>33</a:t>
            </a:r>
            <a:r>
              <a:rPr sz="1800" b="1" spc="200" dirty="0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6109" y="4313280"/>
            <a:ext cx="515429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25" dirty="0">
                <a:latin typeface="Tahoma"/>
                <a:cs typeface="Tahoma"/>
              </a:rPr>
              <a:t>You </a:t>
            </a:r>
            <a:r>
              <a:rPr sz="1800" spc="135" dirty="0">
                <a:latin typeface="Tahoma"/>
                <a:cs typeface="Tahoma"/>
              </a:rPr>
              <a:t>choose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135" dirty="0">
                <a:latin typeface="Arial"/>
                <a:cs typeface="Arial"/>
              </a:rPr>
              <a:t>1</a:t>
            </a:r>
            <a:r>
              <a:rPr sz="1800" spc="13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spc="135" dirty="0">
                <a:latin typeface="Tahoma"/>
                <a:cs typeface="Tahoma"/>
              </a:rPr>
              <a:t>What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is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probability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it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has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prize?</a:t>
            </a:r>
            <a:r>
              <a:rPr sz="1800" spc="50" dirty="0">
                <a:latin typeface="Tahoma"/>
                <a:cs typeface="Tahoma"/>
              </a:rPr>
              <a:t> </a:t>
            </a:r>
            <a:r>
              <a:rPr sz="1800" b="1" spc="229" dirty="0">
                <a:latin typeface="Arial"/>
                <a:cs typeface="Arial"/>
              </a:rPr>
              <a:t>33%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>
            <a:extLst>
              <a:ext uri="{FF2B5EF4-FFF2-40B4-BE49-F238E27FC236}">
                <a16:creationId xmlns:a16="http://schemas.microsoft.com/office/drawing/2014/main" id="{53F34038-5188-4380-9535-7AFD067F8FF5}"/>
              </a:ext>
            </a:extLst>
          </p:cNvPr>
          <p:cNvSpPr/>
          <p:nvPr/>
        </p:nvSpPr>
        <p:spPr>
          <a:xfrm>
            <a:off x="1460501" y="1657124"/>
            <a:ext cx="3268209" cy="1816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73FD407E-1E2F-4B54-84C6-130FC2DB6DC3}"/>
              </a:ext>
            </a:extLst>
          </p:cNvPr>
          <p:cNvSpPr/>
          <p:nvPr/>
        </p:nvSpPr>
        <p:spPr>
          <a:xfrm>
            <a:off x="1460500" y="1428716"/>
            <a:ext cx="1089404" cy="167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5" name="object 6">
            <a:hlinkClick r:id="rId4"/>
            <a:extLst>
              <a:ext uri="{FF2B5EF4-FFF2-40B4-BE49-F238E27FC236}">
                <a16:creationId xmlns:a16="http://schemas.microsoft.com/office/drawing/2014/main" id="{432390EC-7B5A-4E4B-916E-5B591C7AF625}"/>
              </a:ext>
            </a:extLst>
          </p:cNvPr>
          <p:cNvSpPr/>
          <p:nvPr/>
        </p:nvSpPr>
        <p:spPr>
          <a:xfrm>
            <a:off x="5025568" y="1387476"/>
            <a:ext cx="1384230" cy="2035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46" name="Picture 45">
            <a:hlinkClick r:id="rId6"/>
            <a:extLst>
              <a:ext uri="{FF2B5EF4-FFF2-40B4-BE49-F238E27FC236}">
                <a16:creationId xmlns:a16="http://schemas.microsoft.com/office/drawing/2014/main" id="{3AB89078-5026-467F-ABDF-540253D593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8" y="1387475"/>
            <a:ext cx="1368533" cy="20352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658EBB-F60B-4522-A983-E67AE6A43297}"/>
              </a:ext>
            </a:extLst>
          </p:cNvPr>
          <p:cNvSpPr txBox="1"/>
          <p:nvPr/>
        </p:nvSpPr>
        <p:spPr>
          <a:xfrm>
            <a:off x="1794419" y="4823044"/>
            <a:ext cx="1832869" cy="153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PatrickJMT on YouTube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5F10AF-83B7-416E-A6CD-989B321A06CE}"/>
              </a:ext>
            </a:extLst>
          </p:cNvPr>
          <p:cNvSpPr txBox="1"/>
          <p:nvPr/>
        </p:nvSpPr>
        <p:spPr>
          <a:xfrm>
            <a:off x="3746500" y="4823043"/>
            <a:ext cx="2033599" cy="2065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Joshua Emmanuel on YouTube</a:t>
            </a:r>
          </a:p>
        </p:txBody>
      </p:sp>
      <p:pic>
        <p:nvPicPr>
          <p:cNvPr id="49" name="Picture 48">
            <a:hlinkClick r:id="rId8"/>
            <a:extLst>
              <a:ext uri="{FF2B5EF4-FFF2-40B4-BE49-F238E27FC236}">
                <a16:creationId xmlns:a16="http://schemas.microsoft.com/office/drawing/2014/main" id="{D40649C0-5E8B-4424-B7A3-08C03BD39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3150" y="3747869"/>
            <a:ext cx="1832248" cy="1007616"/>
          </a:xfrm>
          <a:prstGeom prst="rect">
            <a:avLst/>
          </a:prstGeom>
        </p:spPr>
      </p:pic>
      <p:pic>
        <p:nvPicPr>
          <p:cNvPr id="50" name="Picture 49">
            <a:hlinkClick r:id="rId10"/>
            <a:extLst>
              <a:ext uri="{FF2B5EF4-FFF2-40B4-BE49-F238E27FC236}">
                <a16:creationId xmlns:a16="http://schemas.microsoft.com/office/drawing/2014/main" id="{F4E53778-A775-4D9D-8259-889A3577B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4231" y="3747869"/>
            <a:ext cx="1832248" cy="1007616"/>
          </a:xfrm>
          <a:prstGeom prst="rect">
            <a:avLst/>
          </a:prstGeom>
        </p:spPr>
      </p:pic>
      <p:pic>
        <p:nvPicPr>
          <p:cNvPr id="51" name="Picture 2" descr="Image result for 3 blue 1 brown">
            <a:hlinkClick r:id="rId12"/>
            <a:extLst>
              <a:ext uri="{FF2B5EF4-FFF2-40B4-BE49-F238E27FC236}">
                <a16:creationId xmlns:a16="http://schemas.microsoft.com/office/drawing/2014/main" id="{F734156D-4FD8-4466-899D-A3CED3DED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932" y="3747869"/>
            <a:ext cx="1838991" cy="100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A41278-5A73-4155-B208-43DAC8D28EA2}"/>
              </a:ext>
            </a:extLst>
          </p:cNvPr>
          <p:cNvSpPr txBox="1"/>
          <p:nvPr/>
        </p:nvSpPr>
        <p:spPr>
          <a:xfrm>
            <a:off x="6048932" y="4830960"/>
            <a:ext cx="1832869" cy="29019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spcAft>
                <a:spcPts val="2000"/>
              </a:spcAft>
            </a:pPr>
            <a:r>
              <a:rPr 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3Blue1Brown on YouTube</a:t>
            </a:r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981830A3-CE59-46D1-8A3F-8944E691399A}"/>
              </a:ext>
            </a:extLst>
          </p:cNvPr>
          <p:cNvSpPr txBox="1">
            <a:spLocks/>
          </p:cNvSpPr>
          <p:nvPr/>
        </p:nvSpPr>
        <p:spPr>
          <a:xfrm>
            <a:off x="346709" y="556619"/>
            <a:ext cx="550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1" spc="220" dirty="0">
                <a:solidFill>
                  <a:schemeClr val="bg1"/>
                </a:solidFill>
              </a:rPr>
              <a:t>Learn More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147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Classifying</a:t>
            </a:r>
            <a:r>
              <a:rPr spc="140" dirty="0"/>
              <a:t> </a:t>
            </a:r>
            <a:r>
              <a:rPr spc="185" dirty="0"/>
              <a:t>Things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61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368674"/>
            <a:ext cx="8718550" cy="35375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50" b="1" spc="135" dirty="0">
                <a:latin typeface="Arial"/>
                <a:cs typeface="Arial"/>
              </a:rPr>
              <a:t>Probably </a:t>
            </a:r>
            <a:r>
              <a:rPr sz="1450" b="1" spc="180" dirty="0">
                <a:latin typeface="Arial"/>
                <a:cs typeface="Arial"/>
              </a:rPr>
              <a:t>the </a:t>
            </a:r>
            <a:r>
              <a:rPr sz="1450" b="1" spc="155" dirty="0">
                <a:latin typeface="Arial"/>
                <a:cs typeface="Arial"/>
              </a:rPr>
              <a:t>most </a:t>
            </a:r>
            <a:r>
              <a:rPr sz="1450" b="1" spc="150" dirty="0">
                <a:latin typeface="Arial"/>
                <a:cs typeface="Arial"/>
              </a:rPr>
              <a:t>common </a:t>
            </a:r>
            <a:r>
              <a:rPr sz="1450" b="1" spc="155" dirty="0">
                <a:latin typeface="Arial"/>
                <a:cs typeface="Arial"/>
              </a:rPr>
              <a:t>task </a:t>
            </a:r>
            <a:r>
              <a:rPr sz="1450" b="1" spc="120" dirty="0">
                <a:latin typeface="Arial"/>
                <a:cs typeface="Arial"/>
              </a:rPr>
              <a:t>in </a:t>
            </a:r>
            <a:r>
              <a:rPr sz="1450" b="1" spc="145" dirty="0">
                <a:latin typeface="Arial"/>
                <a:cs typeface="Arial"/>
              </a:rPr>
              <a:t>machine learning </a:t>
            </a:r>
            <a:r>
              <a:rPr sz="1450" b="1" spc="75" dirty="0">
                <a:latin typeface="Arial"/>
                <a:cs typeface="Arial"/>
              </a:rPr>
              <a:t>is </a:t>
            </a:r>
            <a:r>
              <a:rPr sz="1450" b="1" spc="110" dirty="0">
                <a:latin typeface="Arial"/>
                <a:cs typeface="Arial"/>
              </a:rPr>
              <a:t>classifying</a:t>
            </a:r>
            <a:r>
              <a:rPr sz="1450" b="1" spc="-254" dirty="0">
                <a:latin typeface="Arial"/>
                <a:cs typeface="Arial"/>
              </a:rPr>
              <a:t> </a:t>
            </a:r>
            <a:r>
              <a:rPr sz="1450" b="1" spc="160" dirty="0">
                <a:latin typeface="Arial"/>
                <a:cs typeface="Arial"/>
              </a:rPr>
              <a:t>data:</a:t>
            </a:r>
            <a:endParaRPr sz="1450">
              <a:latin typeface="Arial"/>
              <a:cs typeface="Arial"/>
            </a:endParaRPr>
          </a:p>
          <a:p>
            <a:pPr marL="229235" marR="4745355">
              <a:lnSpc>
                <a:spcPct val="138300"/>
              </a:lnSpc>
              <a:spcBef>
                <a:spcPts val="25"/>
              </a:spcBef>
            </a:pPr>
            <a:r>
              <a:rPr sz="1250" spc="-15" dirty="0">
                <a:latin typeface="Verdana"/>
                <a:cs typeface="Verdana"/>
              </a:rPr>
              <a:t>How </a:t>
            </a:r>
            <a:r>
              <a:rPr sz="1250" spc="-5" dirty="0">
                <a:latin typeface="Verdana"/>
                <a:cs typeface="Verdana"/>
              </a:rPr>
              <a:t>do </a:t>
            </a:r>
            <a:r>
              <a:rPr sz="1250" spc="-165" dirty="0">
                <a:latin typeface="Verdana"/>
                <a:cs typeface="Verdana"/>
              </a:rPr>
              <a:t>I </a:t>
            </a:r>
            <a:r>
              <a:rPr sz="1250" spc="-10" dirty="0">
                <a:latin typeface="Verdana"/>
                <a:cs typeface="Verdana"/>
              </a:rPr>
              <a:t>identify images </a:t>
            </a:r>
            <a:r>
              <a:rPr sz="1250" spc="-5" dirty="0">
                <a:latin typeface="Verdana"/>
                <a:cs typeface="Verdana"/>
              </a:rPr>
              <a:t>of </a:t>
            </a:r>
            <a:r>
              <a:rPr sz="1250" b="1" i="1" dirty="0">
                <a:latin typeface="Verdana"/>
                <a:cs typeface="Verdana"/>
              </a:rPr>
              <a:t>dogs </a:t>
            </a:r>
            <a:r>
              <a:rPr sz="1250" spc="-10" dirty="0">
                <a:latin typeface="Verdana"/>
                <a:cs typeface="Verdana"/>
              </a:rPr>
              <a:t>vs </a:t>
            </a:r>
            <a:r>
              <a:rPr sz="1250" b="1" i="1" spc="-5" dirty="0">
                <a:latin typeface="Verdana"/>
                <a:cs typeface="Verdana"/>
              </a:rPr>
              <a:t>cats</a:t>
            </a:r>
            <a:r>
              <a:rPr sz="1250" spc="-5" dirty="0">
                <a:latin typeface="Verdana"/>
                <a:cs typeface="Verdana"/>
              </a:rPr>
              <a:t>?  </a:t>
            </a:r>
            <a:r>
              <a:rPr sz="1250" spc="-10" dirty="0">
                <a:latin typeface="Verdana"/>
                <a:cs typeface="Verdana"/>
              </a:rPr>
              <a:t>What</a:t>
            </a:r>
            <a:r>
              <a:rPr sz="1250" spc="-60" dirty="0">
                <a:latin typeface="Verdana"/>
                <a:cs typeface="Verdana"/>
              </a:rPr>
              <a:t> </a:t>
            </a:r>
            <a:r>
              <a:rPr sz="1250" b="1" i="1" spc="-25" dirty="0">
                <a:latin typeface="Verdana"/>
                <a:cs typeface="Verdana"/>
              </a:rPr>
              <a:t>words</a:t>
            </a:r>
            <a:r>
              <a:rPr sz="1250" b="1" i="1" spc="-35" dirty="0">
                <a:latin typeface="Verdana"/>
                <a:cs typeface="Verdana"/>
              </a:rPr>
              <a:t> </a:t>
            </a:r>
            <a:r>
              <a:rPr sz="1250" spc="-15" dirty="0">
                <a:latin typeface="Verdana"/>
                <a:cs typeface="Verdana"/>
              </a:rPr>
              <a:t>are</a:t>
            </a:r>
            <a:r>
              <a:rPr sz="1250" spc="-55" dirty="0">
                <a:latin typeface="Verdana"/>
                <a:cs typeface="Verdana"/>
              </a:rPr>
              <a:t> </a:t>
            </a:r>
            <a:r>
              <a:rPr sz="1250" spc="-10" dirty="0">
                <a:latin typeface="Verdana"/>
                <a:cs typeface="Verdana"/>
              </a:rPr>
              <a:t>being</a:t>
            </a:r>
            <a:r>
              <a:rPr sz="1250" spc="-45" dirty="0">
                <a:latin typeface="Verdana"/>
                <a:cs typeface="Verdana"/>
              </a:rPr>
              <a:t> </a:t>
            </a:r>
            <a:r>
              <a:rPr sz="1250" dirty="0">
                <a:latin typeface="Verdana"/>
                <a:cs typeface="Verdana"/>
              </a:rPr>
              <a:t>said</a:t>
            </a:r>
            <a:r>
              <a:rPr sz="1250" spc="-65" dirty="0">
                <a:latin typeface="Verdana"/>
                <a:cs typeface="Verdana"/>
              </a:rPr>
              <a:t> </a:t>
            </a:r>
            <a:r>
              <a:rPr sz="1250" spc="-5" dirty="0">
                <a:latin typeface="Verdana"/>
                <a:cs typeface="Verdana"/>
              </a:rPr>
              <a:t>in</a:t>
            </a:r>
            <a:r>
              <a:rPr sz="1250" spc="-50" dirty="0">
                <a:latin typeface="Verdana"/>
                <a:cs typeface="Verdana"/>
              </a:rPr>
              <a:t> </a:t>
            </a:r>
            <a:r>
              <a:rPr sz="1250" spc="5" dirty="0">
                <a:latin typeface="Verdana"/>
                <a:cs typeface="Verdana"/>
              </a:rPr>
              <a:t>a</a:t>
            </a:r>
            <a:r>
              <a:rPr sz="1250" spc="-50" dirty="0">
                <a:latin typeface="Verdana"/>
                <a:cs typeface="Verdana"/>
              </a:rPr>
              <a:t> </a:t>
            </a:r>
            <a:r>
              <a:rPr sz="1250" spc="10" dirty="0">
                <a:latin typeface="Verdana"/>
                <a:cs typeface="Verdana"/>
              </a:rPr>
              <a:t>piece</a:t>
            </a:r>
            <a:r>
              <a:rPr sz="1250" spc="-55" dirty="0">
                <a:latin typeface="Verdana"/>
                <a:cs typeface="Verdana"/>
              </a:rPr>
              <a:t> </a:t>
            </a:r>
            <a:r>
              <a:rPr sz="1250" spc="-10" dirty="0">
                <a:latin typeface="Verdana"/>
                <a:cs typeface="Verdana"/>
              </a:rPr>
              <a:t>of</a:t>
            </a:r>
            <a:r>
              <a:rPr sz="1250" spc="-55" dirty="0">
                <a:latin typeface="Verdana"/>
                <a:cs typeface="Verdana"/>
              </a:rPr>
              <a:t> </a:t>
            </a:r>
            <a:r>
              <a:rPr sz="1250" spc="-10" dirty="0">
                <a:latin typeface="Verdana"/>
                <a:cs typeface="Verdana"/>
              </a:rPr>
              <a:t>audio?  </a:t>
            </a:r>
            <a:r>
              <a:rPr sz="1250" spc="-90" dirty="0">
                <a:latin typeface="Verdana"/>
                <a:cs typeface="Verdana"/>
              </a:rPr>
              <a:t>Is </a:t>
            </a:r>
            <a:r>
              <a:rPr sz="1250" spc="-10" dirty="0">
                <a:latin typeface="Verdana"/>
                <a:cs typeface="Verdana"/>
              </a:rPr>
              <a:t>this </a:t>
            </a:r>
            <a:r>
              <a:rPr sz="1250" spc="-5" dirty="0">
                <a:latin typeface="Verdana"/>
                <a:cs typeface="Verdana"/>
              </a:rPr>
              <a:t>email </a:t>
            </a:r>
            <a:r>
              <a:rPr sz="1250" b="1" i="1" spc="-10" dirty="0">
                <a:latin typeface="Verdana"/>
                <a:cs typeface="Verdana"/>
              </a:rPr>
              <a:t>spam </a:t>
            </a:r>
            <a:r>
              <a:rPr sz="1250" spc="-20" dirty="0">
                <a:latin typeface="Verdana"/>
                <a:cs typeface="Verdana"/>
              </a:rPr>
              <a:t>or </a:t>
            </a:r>
            <a:r>
              <a:rPr sz="1250" b="1" i="1" dirty="0">
                <a:latin typeface="Verdana"/>
                <a:cs typeface="Verdana"/>
              </a:rPr>
              <a:t>not</a:t>
            </a:r>
            <a:r>
              <a:rPr sz="1250" b="1" i="1" spc="-95" dirty="0">
                <a:latin typeface="Verdana"/>
                <a:cs typeface="Verdana"/>
              </a:rPr>
              <a:t> </a:t>
            </a:r>
            <a:r>
              <a:rPr sz="1250" b="1" i="1" spc="-15" dirty="0">
                <a:latin typeface="Verdana"/>
                <a:cs typeface="Verdana"/>
              </a:rPr>
              <a:t>spam</a:t>
            </a:r>
            <a:r>
              <a:rPr sz="1250" spc="-15" dirty="0">
                <a:latin typeface="Verdana"/>
                <a:cs typeface="Verdana"/>
              </a:rPr>
              <a:t>?</a:t>
            </a:r>
            <a:endParaRPr sz="1250">
              <a:latin typeface="Verdana"/>
              <a:cs typeface="Verdana"/>
            </a:endParaRPr>
          </a:p>
          <a:p>
            <a:pPr marL="229235">
              <a:lnSpc>
                <a:spcPct val="100000"/>
              </a:lnSpc>
              <a:spcBef>
                <a:spcPts val="570"/>
              </a:spcBef>
            </a:pPr>
            <a:r>
              <a:rPr sz="1250" spc="-10" dirty="0">
                <a:latin typeface="Verdana"/>
                <a:cs typeface="Verdana"/>
              </a:rPr>
              <a:t>What attributes </a:t>
            </a:r>
            <a:r>
              <a:rPr sz="1250" dirty="0">
                <a:latin typeface="Verdana"/>
                <a:cs typeface="Verdana"/>
              </a:rPr>
              <a:t>define </a:t>
            </a:r>
            <a:r>
              <a:rPr sz="1250" b="1" i="1" spc="-20" dirty="0">
                <a:latin typeface="Verdana"/>
                <a:cs typeface="Verdana"/>
              </a:rPr>
              <a:t>high-risk</a:t>
            </a:r>
            <a:r>
              <a:rPr sz="1250" spc="-20" dirty="0">
                <a:latin typeface="Tahoma"/>
                <a:cs typeface="Tahoma"/>
              </a:rPr>
              <a:t>, </a:t>
            </a:r>
            <a:r>
              <a:rPr sz="1250" b="1" i="1" spc="-20" dirty="0">
                <a:latin typeface="Verdana"/>
                <a:cs typeface="Verdana"/>
              </a:rPr>
              <a:t>medium-risk</a:t>
            </a:r>
            <a:r>
              <a:rPr sz="1250" spc="-20" dirty="0">
                <a:latin typeface="Tahoma"/>
                <a:cs typeface="Tahoma"/>
              </a:rPr>
              <a:t>, </a:t>
            </a:r>
            <a:r>
              <a:rPr sz="1250" spc="90" dirty="0">
                <a:latin typeface="Tahoma"/>
                <a:cs typeface="Tahoma"/>
              </a:rPr>
              <a:t>and </a:t>
            </a:r>
            <a:r>
              <a:rPr sz="1250" b="1" i="1" spc="-35" dirty="0">
                <a:latin typeface="Verdana"/>
                <a:cs typeface="Verdana"/>
              </a:rPr>
              <a:t>low-risk </a:t>
            </a:r>
            <a:r>
              <a:rPr sz="1250" spc="75" dirty="0">
                <a:latin typeface="Tahoma"/>
                <a:cs typeface="Tahoma"/>
              </a:rPr>
              <a:t>loan</a:t>
            </a:r>
            <a:r>
              <a:rPr sz="1250" spc="-165" dirty="0">
                <a:latin typeface="Tahoma"/>
                <a:cs typeface="Tahoma"/>
              </a:rPr>
              <a:t> </a:t>
            </a:r>
            <a:r>
              <a:rPr sz="1250" spc="75" dirty="0">
                <a:latin typeface="Tahoma"/>
                <a:cs typeface="Tahoma"/>
              </a:rPr>
              <a:t>applicants?</a:t>
            </a:r>
            <a:endParaRPr sz="1250">
              <a:latin typeface="Tahoma"/>
              <a:cs typeface="Tahoma"/>
            </a:endParaRPr>
          </a:p>
          <a:p>
            <a:pPr marL="229235">
              <a:lnSpc>
                <a:spcPct val="100000"/>
              </a:lnSpc>
              <a:spcBef>
                <a:spcPts val="580"/>
              </a:spcBef>
            </a:pPr>
            <a:r>
              <a:rPr sz="1250" spc="-15" dirty="0">
                <a:latin typeface="Verdana"/>
                <a:cs typeface="Verdana"/>
              </a:rPr>
              <a:t>How </a:t>
            </a:r>
            <a:r>
              <a:rPr sz="1250" spc="-5" dirty="0">
                <a:latin typeface="Verdana"/>
                <a:cs typeface="Verdana"/>
              </a:rPr>
              <a:t>do </a:t>
            </a:r>
            <a:r>
              <a:rPr sz="1250" spc="-165" dirty="0">
                <a:latin typeface="Verdana"/>
                <a:cs typeface="Verdana"/>
              </a:rPr>
              <a:t>I </a:t>
            </a:r>
            <a:r>
              <a:rPr sz="1250" spc="-5" dirty="0">
                <a:latin typeface="Verdana"/>
                <a:cs typeface="Verdana"/>
              </a:rPr>
              <a:t>predict if </a:t>
            </a:r>
            <a:r>
              <a:rPr sz="1250" spc="5" dirty="0">
                <a:latin typeface="Verdana"/>
                <a:cs typeface="Verdana"/>
              </a:rPr>
              <a:t>a </a:t>
            </a:r>
            <a:r>
              <a:rPr sz="1250" spc="-10" dirty="0">
                <a:latin typeface="Verdana"/>
                <a:cs typeface="Verdana"/>
              </a:rPr>
              <a:t>shipment </a:t>
            </a:r>
            <a:r>
              <a:rPr sz="1250" spc="-5" dirty="0">
                <a:latin typeface="Verdana"/>
                <a:cs typeface="Verdana"/>
              </a:rPr>
              <a:t>will </a:t>
            </a:r>
            <a:r>
              <a:rPr sz="1250" spc="5" dirty="0">
                <a:latin typeface="Verdana"/>
                <a:cs typeface="Verdana"/>
              </a:rPr>
              <a:t>be </a:t>
            </a:r>
            <a:r>
              <a:rPr sz="1250" b="1" i="1" spc="5" dirty="0">
                <a:latin typeface="Verdana"/>
                <a:cs typeface="Verdana"/>
              </a:rPr>
              <a:t>late, </a:t>
            </a:r>
            <a:r>
              <a:rPr sz="1250" b="1" spc="95" dirty="0">
                <a:latin typeface="Arial"/>
                <a:cs typeface="Arial"/>
              </a:rPr>
              <a:t>early</a:t>
            </a:r>
            <a:r>
              <a:rPr sz="1250" spc="95" dirty="0">
                <a:latin typeface="Tahoma"/>
                <a:cs typeface="Tahoma"/>
              </a:rPr>
              <a:t>,</a:t>
            </a:r>
            <a:r>
              <a:rPr sz="1250" spc="-270" dirty="0">
                <a:latin typeface="Tahoma"/>
                <a:cs typeface="Tahoma"/>
              </a:rPr>
              <a:t> </a:t>
            </a:r>
            <a:r>
              <a:rPr sz="1250" spc="65" dirty="0">
                <a:latin typeface="Tahoma"/>
                <a:cs typeface="Tahoma"/>
              </a:rPr>
              <a:t>or </a:t>
            </a:r>
            <a:r>
              <a:rPr sz="1250" b="1" i="1" spc="-20" dirty="0">
                <a:latin typeface="Verdana"/>
                <a:cs typeface="Verdana"/>
              </a:rPr>
              <a:t>on-time</a:t>
            </a:r>
            <a:r>
              <a:rPr sz="1250" spc="-20" dirty="0">
                <a:latin typeface="Verdana"/>
                <a:cs typeface="Verdana"/>
              </a:rPr>
              <a:t>?</a:t>
            </a: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450" b="1" spc="155" dirty="0">
                <a:latin typeface="Arial"/>
                <a:cs typeface="Arial"/>
              </a:rPr>
              <a:t>There</a:t>
            </a:r>
            <a:r>
              <a:rPr sz="1450" b="1" spc="100" dirty="0">
                <a:latin typeface="Arial"/>
                <a:cs typeface="Arial"/>
              </a:rPr>
              <a:t> </a:t>
            </a:r>
            <a:r>
              <a:rPr sz="1450" b="1" spc="165" dirty="0">
                <a:latin typeface="Arial"/>
                <a:cs typeface="Arial"/>
              </a:rPr>
              <a:t>are</a:t>
            </a:r>
            <a:r>
              <a:rPr sz="1450" b="1" spc="110" dirty="0">
                <a:latin typeface="Arial"/>
                <a:cs typeface="Arial"/>
              </a:rPr>
              <a:t> </a:t>
            </a:r>
            <a:r>
              <a:rPr sz="1450" b="1" spc="170" dirty="0">
                <a:latin typeface="Arial"/>
                <a:cs typeface="Arial"/>
              </a:rPr>
              <a:t>many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40" dirty="0">
                <a:latin typeface="Arial"/>
                <a:cs typeface="Arial"/>
              </a:rPr>
              <a:t>techniques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65" dirty="0">
                <a:latin typeface="Arial"/>
                <a:cs typeface="Arial"/>
              </a:rPr>
              <a:t>to</a:t>
            </a:r>
            <a:r>
              <a:rPr sz="1450" b="1" spc="105" dirty="0">
                <a:latin typeface="Arial"/>
                <a:cs typeface="Arial"/>
              </a:rPr>
              <a:t> classify</a:t>
            </a:r>
            <a:r>
              <a:rPr sz="1450" b="1" spc="100" dirty="0">
                <a:latin typeface="Arial"/>
                <a:cs typeface="Arial"/>
              </a:rPr>
              <a:t> </a:t>
            </a:r>
            <a:r>
              <a:rPr sz="1450" b="1" spc="170" dirty="0">
                <a:latin typeface="Arial"/>
                <a:cs typeface="Arial"/>
              </a:rPr>
              <a:t>data,</a:t>
            </a:r>
            <a:r>
              <a:rPr sz="1450" b="1" spc="90" dirty="0">
                <a:latin typeface="Arial"/>
                <a:cs typeface="Arial"/>
              </a:rPr>
              <a:t> </a:t>
            </a:r>
            <a:r>
              <a:rPr sz="1450" b="1" spc="170" dirty="0">
                <a:latin typeface="Arial"/>
                <a:cs typeface="Arial"/>
              </a:rPr>
              <a:t>with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10" dirty="0">
                <a:latin typeface="Arial"/>
                <a:cs typeface="Arial"/>
              </a:rPr>
              <a:t>pros/cons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55" dirty="0">
                <a:latin typeface="Arial"/>
                <a:cs typeface="Arial"/>
              </a:rPr>
              <a:t>depending</a:t>
            </a:r>
            <a:r>
              <a:rPr sz="1450" b="1" spc="100" dirty="0">
                <a:latin typeface="Arial"/>
                <a:cs typeface="Arial"/>
              </a:rPr>
              <a:t> </a:t>
            </a:r>
            <a:r>
              <a:rPr sz="1450" b="1" spc="130" dirty="0">
                <a:latin typeface="Arial"/>
                <a:cs typeface="Arial"/>
              </a:rPr>
              <a:t>on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80" dirty="0">
                <a:latin typeface="Arial"/>
                <a:cs typeface="Arial"/>
              </a:rPr>
              <a:t>the</a:t>
            </a:r>
            <a:r>
              <a:rPr sz="1450" b="1" spc="105" dirty="0">
                <a:latin typeface="Arial"/>
                <a:cs typeface="Arial"/>
              </a:rPr>
              <a:t> </a:t>
            </a:r>
            <a:r>
              <a:rPr sz="1450" b="1" spc="140" dirty="0">
                <a:latin typeface="Arial"/>
                <a:cs typeface="Arial"/>
              </a:rPr>
              <a:t>task:</a:t>
            </a:r>
            <a:endParaRPr sz="1450">
              <a:latin typeface="Arial"/>
              <a:cs typeface="Arial"/>
            </a:endParaRPr>
          </a:p>
          <a:p>
            <a:pPr marL="229235" marR="6527800">
              <a:lnSpc>
                <a:spcPct val="138000"/>
              </a:lnSpc>
              <a:spcBef>
                <a:spcPts val="30"/>
              </a:spcBef>
            </a:pPr>
            <a:r>
              <a:rPr sz="1250" spc="-10" dirty="0">
                <a:latin typeface="Verdana"/>
                <a:cs typeface="Verdana"/>
              </a:rPr>
              <a:t>Neural </a:t>
            </a:r>
            <a:r>
              <a:rPr sz="1250" spc="-15" dirty="0">
                <a:latin typeface="Verdana"/>
                <a:cs typeface="Verdana"/>
              </a:rPr>
              <a:t>Networks  </a:t>
            </a:r>
            <a:r>
              <a:rPr sz="1250" spc="-25" dirty="0">
                <a:latin typeface="Verdana"/>
                <a:cs typeface="Verdana"/>
              </a:rPr>
              <a:t>Support </a:t>
            </a:r>
            <a:r>
              <a:rPr sz="1250" spc="-20" dirty="0">
                <a:latin typeface="Verdana"/>
                <a:cs typeface="Verdana"/>
              </a:rPr>
              <a:t>Vector</a:t>
            </a:r>
            <a:r>
              <a:rPr sz="1250" spc="-135" dirty="0">
                <a:latin typeface="Verdana"/>
                <a:cs typeface="Verdana"/>
              </a:rPr>
              <a:t> </a:t>
            </a:r>
            <a:r>
              <a:rPr sz="1250" dirty="0">
                <a:latin typeface="Verdana"/>
                <a:cs typeface="Verdana"/>
              </a:rPr>
              <a:t>Machines</a:t>
            </a:r>
            <a:endParaRPr sz="1250">
              <a:latin typeface="Verdana"/>
              <a:cs typeface="Verdana"/>
            </a:endParaRPr>
          </a:p>
          <a:p>
            <a:pPr marL="229235" marR="6040120">
              <a:lnSpc>
                <a:spcPct val="138000"/>
              </a:lnSpc>
              <a:spcBef>
                <a:spcPts val="10"/>
              </a:spcBef>
            </a:pPr>
            <a:r>
              <a:rPr sz="1250" spc="-5" dirty="0">
                <a:latin typeface="Verdana"/>
                <a:cs typeface="Verdana"/>
              </a:rPr>
              <a:t>Decision </a:t>
            </a:r>
            <a:r>
              <a:rPr sz="1250" spc="-40" dirty="0">
                <a:latin typeface="Verdana"/>
                <a:cs typeface="Verdana"/>
              </a:rPr>
              <a:t>Trees/Random</a:t>
            </a:r>
            <a:r>
              <a:rPr sz="1250" spc="-130" dirty="0">
                <a:latin typeface="Verdana"/>
                <a:cs typeface="Verdana"/>
              </a:rPr>
              <a:t> </a:t>
            </a:r>
            <a:r>
              <a:rPr sz="1250" spc="-20" dirty="0">
                <a:latin typeface="Verdana"/>
                <a:cs typeface="Verdana"/>
              </a:rPr>
              <a:t>Forests  </a:t>
            </a:r>
            <a:r>
              <a:rPr sz="1250" dirty="0">
                <a:latin typeface="Verdana"/>
                <a:cs typeface="Verdana"/>
              </a:rPr>
              <a:t>Naive</a:t>
            </a:r>
            <a:r>
              <a:rPr sz="1250" spc="-60" dirty="0">
                <a:latin typeface="Verdana"/>
                <a:cs typeface="Verdana"/>
              </a:rPr>
              <a:t> </a:t>
            </a:r>
            <a:r>
              <a:rPr sz="1250" spc="-15" dirty="0">
                <a:latin typeface="Verdana"/>
                <a:cs typeface="Verdana"/>
              </a:rPr>
              <a:t>Bayes</a:t>
            </a:r>
            <a:endParaRPr sz="1250">
              <a:latin typeface="Verdana"/>
              <a:cs typeface="Verdana"/>
            </a:endParaRPr>
          </a:p>
          <a:p>
            <a:pPr marL="229235">
              <a:lnSpc>
                <a:spcPct val="100000"/>
              </a:lnSpc>
              <a:spcBef>
                <a:spcPts val="580"/>
              </a:spcBef>
            </a:pPr>
            <a:r>
              <a:rPr sz="1250" spc="-25" dirty="0">
                <a:latin typeface="Verdana"/>
                <a:cs typeface="Verdana"/>
              </a:rPr>
              <a:t>Linear/Non-linear</a:t>
            </a:r>
            <a:r>
              <a:rPr sz="1250" spc="-50" dirty="0">
                <a:latin typeface="Verdana"/>
                <a:cs typeface="Verdana"/>
              </a:rPr>
              <a:t> </a:t>
            </a:r>
            <a:r>
              <a:rPr sz="1250" spc="-15" dirty="0">
                <a:latin typeface="Verdana"/>
                <a:cs typeface="Verdana"/>
              </a:rPr>
              <a:t>regression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Naive</a:t>
            </a:r>
            <a:r>
              <a:rPr spc="105" dirty="0"/>
              <a:t> </a:t>
            </a:r>
            <a:r>
              <a:rPr spc="175" dirty="0"/>
              <a:t>Bayes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62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8655050" cy="27711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476884">
              <a:lnSpc>
                <a:spcPts val="2270"/>
              </a:lnSpc>
              <a:spcBef>
                <a:spcPts val="229"/>
              </a:spcBef>
            </a:pPr>
            <a:r>
              <a:rPr sz="1950" spc="140" dirty="0">
                <a:latin typeface="Tahoma"/>
                <a:cs typeface="Tahoma"/>
              </a:rPr>
              <a:t>Let’s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focus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on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Naive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Bayes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because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it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14" dirty="0">
                <a:latin typeface="Tahoma"/>
                <a:cs typeface="Tahoma"/>
              </a:rPr>
              <a:t>is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simple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to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implement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and  </a:t>
            </a:r>
            <a:r>
              <a:rPr sz="1950" spc="130" dirty="0">
                <a:latin typeface="Tahoma"/>
                <a:cs typeface="Tahoma"/>
              </a:rPr>
              <a:t>effective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95" dirty="0">
                <a:latin typeface="Tahoma"/>
                <a:cs typeface="Tahoma"/>
              </a:rPr>
              <a:t>for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a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85" dirty="0">
                <a:latin typeface="Tahoma"/>
                <a:cs typeface="Tahoma"/>
              </a:rPr>
              <a:t>common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10" dirty="0">
                <a:latin typeface="Tahoma"/>
                <a:cs typeface="Tahoma"/>
              </a:rPr>
              <a:t>task:</a:t>
            </a:r>
            <a:r>
              <a:rPr sz="1950" spc="45" dirty="0">
                <a:latin typeface="Tahoma"/>
                <a:cs typeface="Tahoma"/>
              </a:rPr>
              <a:t> </a:t>
            </a:r>
            <a:r>
              <a:rPr sz="1950" i="1" spc="55" dirty="0">
                <a:latin typeface="Trebuchet MS"/>
                <a:cs typeface="Trebuchet MS"/>
              </a:rPr>
              <a:t>text</a:t>
            </a:r>
            <a:r>
              <a:rPr sz="1950" i="1" spc="35" dirty="0">
                <a:latin typeface="Trebuchet MS"/>
                <a:cs typeface="Trebuchet MS"/>
              </a:rPr>
              <a:t> </a:t>
            </a:r>
            <a:r>
              <a:rPr sz="1950" i="1" spc="75" dirty="0">
                <a:latin typeface="Trebuchet MS"/>
                <a:cs typeface="Trebuchet MS"/>
              </a:rPr>
              <a:t>categorization.</a:t>
            </a:r>
            <a:endParaRPr sz="1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400050">
              <a:lnSpc>
                <a:spcPts val="2270"/>
              </a:lnSpc>
              <a:spcBef>
                <a:spcPts val="1445"/>
              </a:spcBef>
            </a:pPr>
            <a:r>
              <a:rPr sz="1950" spc="155" dirty="0">
                <a:latin typeface="Tahoma"/>
                <a:cs typeface="Tahoma"/>
              </a:rPr>
              <a:t>Naive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Bayes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is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an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adaptation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of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Bayes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Theorem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that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can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predict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a  </a:t>
            </a:r>
            <a:r>
              <a:rPr sz="1950" spc="150" dirty="0">
                <a:latin typeface="Tahoma"/>
                <a:cs typeface="Tahoma"/>
              </a:rPr>
              <a:t>category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b="1" i="1" spc="20" dirty="0">
                <a:latin typeface="Verdana"/>
                <a:cs typeface="Verdana"/>
              </a:rPr>
              <a:t>C</a:t>
            </a:r>
            <a:r>
              <a:rPr sz="1950" b="1" i="1" spc="-40" dirty="0">
                <a:latin typeface="Verdana"/>
                <a:cs typeface="Verdana"/>
              </a:rPr>
              <a:t> </a:t>
            </a:r>
            <a:r>
              <a:rPr sz="1950" spc="95" dirty="0">
                <a:latin typeface="Tahoma"/>
                <a:cs typeface="Tahoma"/>
              </a:rPr>
              <a:t>for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60" dirty="0">
                <a:latin typeface="Tahoma"/>
                <a:cs typeface="Tahoma"/>
              </a:rPr>
              <a:t>an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55" dirty="0">
                <a:latin typeface="Tahoma"/>
                <a:cs typeface="Tahoma"/>
              </a:rPr>
              <a:t>item</a:t>
            </a:r>
            <a:r>
              <a:rPr sz="1950" spc="35" dirty="0">
                <a:latin typeface="Tahoma"/>
                <a:cs typeface="Tahoma"/>
              </a:rPr>
              <a:t> </a:t>
            </a:r>
            <a:r>
              <a:rPr sz="1950" b="1" i="1" dirty="0">
                <a:latin typeface="Verdana"/>
                <a:cs typeface="Verdana"/>
              </a:rPr>
              <a:t>T</a:t>
            </a:r>
            <a:r>
              <a:rPr sz="1950" b="1" i="1" spc="-40" dirty="0">
                <a:latin typeface="Verdana"/>
                <a:cs typeface="Verdana"/>
              </a:rPr>
              <a:t> </a:t>
            </a:r>
            <a:r>
              <a:rPr sz="1950" spc="120" dirty="0">
                <a:latin typeface="Tahoma"/>
                <a:cs typeface="Tahoma"/>
              </a:rPr>
              <a:t>with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i="1" spc="50" dirty="0">
                <a:latin typeface="Trebuchet MS"/>
                <a:cs typeface="Trebuchet MS"/>
              </a:rPr>
              <a:t>multiple</a:t>
            </a:r>
            <a:r>
              <a:rPr sz="1950" i="1" spc="40" dirty="0">
                <a:latin typeface="Trebuchet MS"/>
                <a:cs typeface="Trebuchet MS"/>
              </a:rPr>
              <a:t> </a:t>
            </a:r>
            <a:r>
              <a:rPr sz="1950" spc="125" dirty="0">
                <a:latin typeface="Tahoma"/>
                <a:cs typeface="Tahoma"/>
              </a:rPr>
              <a:t>features</a:t>
            </a:r>
            <a:r>
              <a:rPr sz="1950" spc="30" dirty="0">
                <a:latin typeface="Tahoma"/>
                <a:cs typeface="Tahoma"/>
              </a:rPr>
              <a:t> </a:t>
            </a:r>
            <a:r>
              <a:rPr sz="1950" b="1" spc="80" dirty="0">
                <a:latin typeface="Arial"/>
                <a:cs typeface="Arial"/>
              </a:rPr>
              <a:t>F</a:t>
            </a:r>
            <a:r>
              <a:rPr sz="1950" spc="80" dirty="0">
                <a:latin typeface="Tahoma"/>
                <a:cs typeface="Tahoma"/>
              </a:rPr>
              <a:t>.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270"/>
              </a:lnSpc>
              <a:spcBef>
                <a:spcPts val="1430"/>
              </a:spcBef>
            </a:pPr>
            <a:r>
              <a:rPr sz="1950" spc="160" dirty="0">
                <a:latin typeface="Tahoma"/>
                <a:cs typeface="Tahoma"/>
              </a:rPr>
              <a:t>A</a:t>
            </a:r>
            <a:r>
              <a:rPr sz="1950" spc="25" dirty="0">
                <a:latin typeface="Tahoma"/>
                <a:cs typeface="Tahoma"/>
              </a:rPr>
              <a:t> </a:t>
            </a:r>
            <a:r>
              <a:rPr sz="1950" spc="185" dirty="0">
                <a:latin typeface="Tahoma"/>
                <a:cs typeface="Tahoma"/>
              </a:rPr>
              <a:t>common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5" dirty="0">
                <a:latin typeface="Tahoma"/>
                <a:cs typeface="Tahoma"/>
              </a:rPr>
              <a:t>usage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example</a:t>
            </a:r>
            <a:r>
              <a:rPr sz="1950" spc="25" dirty="0">
                <a:latin typeface="Tahoma"/>
                <a:cs typeface="Tahoma"/>
              </a:rPr>
              <a:t> </a:t>
            </a:r>
            <a:r>
              <a:rPr sz="1950" spc="100" dirty="0">
                <a:latin typeface="Tahoma"/>
                <a:cs typeface="Tahoma"/>
              </a:rPr>
              <a:t>of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Naive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Bayes</a:t>
            </a:r>
            <a:r>
              <a:rPr sz="1950" spc="30" dirty="0">
                <a:latin typeface="Tahoma"/>
                <a:cs typeface="Tahoma"/>
              </a:rPr>
              <a:t> </a:t>
            </a:r>
            <a:r>
              <a:rPr sz="1950" spc="114" dirty="0">
                <a:latin typeface="Tahoma"/>
                <a:cs typeface="Tahoma"/>
              </a:rPr>
              <a:t>is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55" dirty="0">
                <a:latin typeface="Tahoma"/>
                <a:cs typeface="Tahoma"/>
              </a:rPr>
              <a:t>email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50" dirty="0">
                <a:latin typeface="Tahoma"/>
                <a:cs typeface="Tahoma"/>
              </a:rPr>
              <a:t>spam,</a:t>
            </a:r>
            <a:r>
              <a:rPr sz="1950" spc="25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where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65" dirty="0">
                <a:latin typeface="Tahoma"/>
                <a:cs typeface="Tahoma"/>
              </a:rPr>
              <a:t>each  </a:t>
            </a:r>
            <a:r>
              <a:rPr sz="1950" spc="125" dirty="0">
                <a:latin typeface="Tahoma"/>
                <a:cs typeface="Tahoma"/>
              </a:rPr>
              <a:t>word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14" dirty="0">
                <a:latin typeface="Tahoma"/>
                <a:cs typeface="Tahoma"/>
              </a:rPr>
              <a:t>is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170" dirty="0">
                <a:latin typeface="Tahoma"/>
                <a:cs typeface="Tahoma"/>
              </a:rPr>
              <a:t>a</a:t>
            </a:r>
            <a:r>
              <a:rPr sz="1950" spc="25" dirty="0">
                <a:latin typeface="Tahoma"/>
                <a:cs typeface="Tahoma"/>
              </a:rPr>
              <a:t> </a:t>
            </a:r>
            <a:r>
              <a:rPr sz="1950" spc="120" dirty="0">
                <a:latin typeface="Tahoma"/>
                <a:cs typeface="Tahoma"/>
              </a:rPr>
              <a:t>feature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55" dirty="0">
                <a:latin typeface="Tahoma"/>
                <a:cs typeface="Tahoma"/>
              </a:rPr>
              <a:t>and</a:t>
            </a:r>
            <a:r>
              <a:rPr sz="1950" spc="35" dirty="0">
                <a:latin typeface="Tahoma"/>
                <a:cs typeface="Tahoma"/>
              </a:rPr>
              <a:t> </a:t>
            </a:r>
            <a:r>
              <a:rPr sz="1950" b="1" spc="200" dirty="0">
                <a:latin typeface="Arial"/>
                <a:cs typeface="Arial"/>
              </a:rPr>
              <a:t>spam/not</a:t>
            </a:r>
            <a:r>
              <a:rPr sz="1950" b="1" spc="145" dirty="0">
                <a:latin typeface="Arial"/>
                <a:cs typeface="Arial"/>
              </a:rPr>
              <a:t> </a:t>
            </a:r>
            <a:r>
              <a:rPr sz="1950" b="1" spc="200" dirty="0">
                <a:latin typeface="Arial"/>
                <a:cs typeface="Arial"/>
              </a:rPr>
              <a:t>spam</a:t>
            </a:r>
            <a:r>
              <a:rPr sz="1950" b="1" spc="120" dirty="0">
                <a:latin typeface="Arial"/>
                <a:cs typeface="Arial"/>
              </a:rPr>
              <a:t> </a:t>
            </a:r>
            <a:r>
              <a:rPr sz="1950" spc="125" dirty="0">
                <a:latin typeface="Tahoma"/>
                <a:cs typeface="Tahoma"/>
              </a:rPr>
              <a:t>are</a:t>
            </a:r>
            <a:r>
              <a:rPr sz="1950" spc="20" dirty="0">
                <a:latin typeface="Tahoma"/>
                <a:cs typeface="Tahoma"/>
              </a:rPr>
              <a:t> </a:t>
            </a:r>
            <a:r>
              <a:rPr sz="1950" spc="140" dirty="0">
                <a:latin typeface="Tahoma"/>
                <a:cs typeface="Tahoma"/>
              </a:rPr>
              <a:t>the</a:t>
            </a:r>
            <a:r>
              <a:rPr sz="1950" spc="5" dirty="0">
                <a:latin typeface="Tahoma"/>
                <a:cs typeface="Tahoma"/>
              </a:rPr>
              <a:t> </a:t>
            </a:r>
            <a:r>
              <a:rPr sz="1950" spc="135" dirty="0">
                <a:latin typeface="Tahoma"/>
                <a:cs typeface="Tahoma"/>
              </a:rPr>
              <a:t>possible</a:t>
            </a:r>
            <a:r>
              <a:rPr sz="1950" spc="10" dirty="0">
                <a:latin typeface="Tahoma"/>
                <a:cs typeface="Tahoma"/>
              </a:rPr>
              <a:t> </a:t>
            </a:r>
            <a:r>
              <a:rPr sz="1950" spc="130" dirty="0">
                <a:latin typeface="Tahoma"/>
                <a:cs typeface="Tahoma"/>
              </a:rPr>
              <a:t>categories.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607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Implementing </a:t>
            </a:r>
            <a:r>
              <a:rPr spc="240" dirty="0"/>
              <a:t>Naive</a:t>
            </a:r>
            <a:r>
              <a:rPr spc="55" dirty="0"/>
              <a:t> </a:t>
            </a:r>
            <a:r>
              <a:rPr spc="175" dirty="0"/>
              <a:t>Bayes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60859"/>
            <a:ext cx="9076055" cy="14871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190"/>
              </a:spcBef>
            </a:pPr>
            <a:r>
              <a:rPr sz="1350" spc="100" dirty="0">
                <a:latin typeface="Tahoma"/>
                <a:cs typeface="Tahoma"/>
              </a:rPr>
              <a:t>Naive</a:t>
            </a:r>
            <a:r>
              <a:rPr sz="1350" spc="25" dirty="0">
                <a:latin typeface="Tahoma"/>
                <a:cs typeface="Tahoma"/>
              </a:rPr>
              <a:t> </a:t>
            </a:r>
            <a:r>
              <a:rPr sz="1350" spc="110" dirty="0">
                <a:latin typeface="Tahoma"/>
                <a:cs typeface="Tahoma"/>
              </a:rPr>
              <a:t>Bayes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works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110" dirty="0">
                <a:latin typeface="Tahoma"/>
                <a:cs typeface="Tahoma"/>
              </a:rPr>
              <a:t>by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105" dirty="0">
                <a:latin typeface="Tahoma"/>
                <a:cs typeface="Tahoma"/>
              </a:rPr>
              <a:t>mapping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probabilities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65" dirty="0">
                <a:latin typeface="Tahoma"/>
                <a:cs typeface="Tahoma"/>
              </a:rPr>
              <a:t>of</a:t>
            </a:r>
            <a:r>
              <a:rPr sz="1350" spc="15" dirty="0">
                <a:latin typeface="Tahoma"/>
                <a:cs typeface="Tahoma"/>
              </a:rPr>
              <a:t> </a:t>
            </a:r>
            <a:r>
              <a:rPr sz="1350" spc="110" dirty="0">
                <a:latin typeface="Tahoma"/>
                <a:cs typeface="Tahoma"/>
              </a:rPr>
              <a:t>each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individual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feature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occurring/not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occurring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60" dirty="0">
                <a:latin typeface="Tahoma"/>
                <a:cs typeface="Tahoma"/>
              </a:rPr>
              <a:t>for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110" dirty="0">
                <a:latin typeface="Tahoma"/>
                <a:cs typeface="Tahoma"/>
              </a:rPr>
              <a:t>a</a:t>
            </a:r>
            <a:r>
              <a:rPr sz="1350" spc="20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given  category </a:t>
            </a:r>
            <a:r>
              <a:rPr sz="1350" spc="50" dirty="0">
                <a:latin typeface="Tahoma"/>
                <a:cs typeface="Tahoma"/>
              </a:rPr>
              <a:t>(e.g. </a:t>
            </a:r>
            <a:r>
              <a:rPr sz="1350" spc="110" dirty="0">
                <a:latin typeface="Tahoma"/>
                <a:cs typeface="Tahoma"/>
              </a:rPr>
              <a:t>a</a:t>
            </a:r>
            <a:r>
              <a:rPr sz="1350" spc="-28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word </a:t>
            </a:r>
            <a:r>
              <a:rPr sz="1350" spc="85" dirty="0">
                <a:latin typeface="Tahoma"/>
                <a:cs typeface="Tahoma"/>
              </a:rPr>
              <a:t>occurring </a:t>
            </a:r>
            <a:r>
              <a:rPr sz="1350" spc="75" dirty="0">
                <a:latin typeface="Tahoma"/>
                <a:cs typeface="Tahoma"/>
              </a:rPr>
              <a:t>in </a:t>
            </a:r>
            <a:r>
              <a:rPr sz="1350" b="1" i="1" spc="-10" dirty="0">
                <a:latin typeface="Verdana"/>
                <a:cs typeface="Verdana"/>
              </a:rPr>
              <a:t>spam</a:t>
            </a:r>
            <a:r>
              <a:rPr sz="1350" spc="-10" dirty="0">
                <a:latin typeface="Tahoma"/>
                <a:cs typeface="Tahoma"/>
              </a:rPr>
              <a:t>/</a:t>
            </a:r>
            <a:r>
              <a:rPr sz="1350" b="1" i="1" spc="-10" dirty="0">
                <a:latin typeface="Verdana"/>
                <a:cs typeface="Verdana"/>
              </a:rPr>
              <a:t>not </a:t>
            </a:r>
            <a:r>
              <a:rPr sz="1350" b="1" i="1" dirty="0">
                <a:latin typeface="Verdana"/>
                <a:cs typeface="Verdana"/>
              </a:rPr>
              <a:t>spam</a:t>
            </a:r>
            <a:r>
              <a:rPr sz="1350" dirty="0">
                <a:latin typeface="Tahoma"/>
                <a:cs typeface="Tahoma"/>
              </a:rPr>
              <a:t>).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350" b="1" spc="60" dirty="0">
                <a:latin typeface="Arial"/>
                <a:cs typeface="Arial"/>
              </a:rPr>
              <a:t>A </a:t>
            </a:r>
            <a:r>
              <a:rPr sz="1350" b="1" spc="125" dirty="0">
                <a:latin typeface="Arial"/>
                <a:cs typeface="Arial"/>
              </a:rPr>
              <a:t>category </a:t>
            </a:r>
            <a:r>
              <a:rPr sz="1350" b="1" spc="105" dirty="0">
                <a:latin typeface="Arial"/>
                <a:cs typeface="Arial"/>
              </a:rPr>
              <a:t>can </a:t>
            </a:r>
            <a:r>
              <a:rPr sz="1350" b="1" spc="140" dirty="0">
                <a:latin typeface="Arial"/>
                <a:cs typeface="Arial"/>
              </a:rPr>
              <a:t>be </a:t>
            </a:r>
            <a:r>
              <a:rPr sz="1350" b="1" spc="125" dirty="0">
                <a:latin typeface="Arial"/>
                <a:cs typeface="Arial"/>
              </a:rPr>
              <a:t>predicted </a:t>
            </a:r>
            <a:r>
              <a:rPr sz="1350" b="1" spc="120" dirty="0">
                <a:latin typeface="Arial"/>
                <a:cs typeface="Arial"/>
              </a:rPr>
              <a:t>for </a:t>
            </a:r>
            <a:r>
              <a:rPr sz="1350" b="1" spc="150" dirty="0">
                <a:latin typeface="Arial"/>
                <a:cs typeface="Arial"/>
              </a:rPr>
              <a:t>a </a:t>
            </a:r>
            <a:r>
              <a:rPr sz="1350" b="1" spc="155" dirty="0">
                <a:latin typeface="Arial"/>
                <a:cs typeface="Arial"/>
              </a:rPr>
              <a:t>new </a:t>
            </a:r>
            <a:r>
              <a:rPr sz="1350" b="1" spc="130" dirty="0">
                <a:latin typeface="Arial"/>
                <a:cs typeface="Arial"/>
              </a:rPr>
              <a:t>set </a:t>
            </a:r>
            <a:r>
              <a:rPr sz="1350" b="1" spc="110" dirty="0">
                <a:latin typeface="Arial"/>
                <a:cs typeface="Arial"/>
              </a:rPr>
              <a:t>of </a:t>
            </a:r>
            <a:r>
              <a:rPr sz="1350" b="1" spc="135" dirty="0">
                <a:latin typeface="Arial"/>
                <a:cs typeface="Arial"/>
              </a:rPr>
              <a:t>features</a:t>
            </a:r>
            <a:r>
              <a:rPr sz="1350" b="1" spc="-175" dirty="0">
                <a:latin typeface="Arial"/>
                <a:cs typeface="Arial"/>
              </a:rPr>
              <a:t> </a:t>
            </a:r>
            <a:r>
              <a:rPr sz="1350" b="1" spc="80" dirty="0">
                <a:latin typeface="Arial"/>
                <a:cs typeface="Arial"/>
              </a:rPr>
              <a:t>by…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944"/>
              </a:spcBef>
            </a:pPr>
            <a:r>
              <a:rPr sz="1150" spc="45" dirty="0">
                <a:latin typeface="Tahoma"/>
                <a:cs typeface="Tahoma"/>
              </a:rPr>
              <a:t>1)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40" dirty="0">
                <a:latin typeface="Tahoma"/>
                <a:cs typeface="Tahoma"/>
              </a:rPr>
              <a:t>For</a:t>
            </a:r>
            <a:r>
              <a:rPr sz="1150" spc="5" dirty="0">
                <a:latin typeface="Tahoma"/>
                <a:cs typeface="Tahoma"/>
              </a:rPr>
              <a:t> </a:t>
            </a:r>
            <a:r>
              <a:rPr sz="1150" spc="90" dirty="0">
                <a:latin typeface="Tahoma"/>
                <a:cs typeface="Tahoma"/>
              </a:rPr>
              <a:t>a</a:t>
            </a:r>
            <a:r>
              <a:rPr sz="1150" spc="5" dirty="0">
                <a:latin typeface="Tahoma"/>
                <a:cs typeface="Tahoma"/>
              </a:rPr>
              <a:t> </a:t>
            </a:r>
            <a:r>
              <a:rPr sz="1150" spc="75" dirty="0">
                <a:latin typeface="Tahoma"/>
                <a:cs typeface="Tahoma"/>
              </a:rPr>
              <a:t>given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category,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85" dirty="0">
                <a:latin typeface="Tahoma"/>
                <a:cs typeface="Tahoma"/>
              </a:rPr>
              <a:t>combine</a:t>
            </a:r>
            <a:r>
              <a:rPr sz="1150" spc="-10" dirty="0">
                <a:latin typeface="Tahoma"/>
                <a:cs typeface="Tahoma"/>
              </a:rPr>
              <a:t> </a:t>
            </a:r>
            <a:r>
              <a:rPr sz="1150" spc="75" dirty="0">
                <a:latin typeface="Tahoma"/>
                <a:cs typeface="Tahoma"/>
              </a:rPr>
              <a:t>the</a:t>
            </a:r>
            <a:r>
              <a:rPr sz="1150" spc="-15" dirty="0">
                <a:latin typeface="Tahoma"/>
                <a:cs typeface="Tahoma"/>
              </a:rPr>
              <a:t> </a:t>
            </a:r>
            <a:r>
              <a:rPr sz="1150" spc="65" dirty="0">
                <a:latin typeface="Tahoma"/>
                <a:cs typeface="Tahoma"/>
              </a:rPr>
              <a:t>probabilities</a:t>
            </a:r>
            <a:r>
              <a:rPr sz="1150" spc="-10" dirty="0">
                <a:latin typeface="Tahoma"/>
                <a:cs typeface="Tahoma"/>
              </a:rPr>
              <a:t> </a:t>
            </a:r>
            <a:r>
              <a:rPr sz="1150" spc="50" dirty="0">
                <a:latin typeface="Tahoma"/>
                <a:cs typeface="Tahoma"/>
              </a:rPr>
              <a:t>of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85" dirty="0">
                <a:latin typeface="Tahoma"/>
                <a:cs typeface="Tahoma"/>
              </a:rPr>
              <a:t>each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65" dirty="0">
                <a:latin typeface="Tahoma"/>
                <a:cs typeface="Tahoma"/>
              </a:rPr>
              <a:t>feature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b="1" i="1" spc="-15" dirty="0">
                <a:latin typeface="Verdana"/>
                <a:cs typeface="Verdana"/>
              </a:rPr>
              <a:t>occuring</a:t>
            </a:r>
            <a:r>
              <a:rPr sz="1150" b="1" i="1" spc="-35" dirty="0">
                <a:latin typeface="Verdana"/>
                <a:cs typeface="Verdana"/>
              </a:rPr>
              <a:t> </a:t>
            </a:r>
            <a:r>
              <a:rPr sz="1150" spc="80" dirty="0">
                <a:latin typeface="Tahoma"/>
                <a:cs typeface="Tahoma"/>
              </a:rPr>
              <a:t>and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b="1" i="1" spc="-5" dirty="0">
                <a:latin typeface="Verdana"/>
                <a:cs typeface="Verdana"/>
              </a:rPr>
              <a:t>not </a:t>
            </a:r>
            <a:r>
              <a:rPr sz="1150" b="1" i="1" spc="-15" dirty="0">
                <a:latin typeface="Verdana"/>
                <a:cs typeface="Verdana"/>
              </a:rPr>
              <a:t>occuring</a:t>
            </a:r>
            <a:r>
              <a:rPr sz="1150" b="1" i="1" spc="-45" dirty="0">
                <a:latin typeface="Verdana"/>
                <a:cs typeface="Verdana"/>
              </a:rPr>
              <a:t> </a:t>
            </a:r>
            <a:r>
              <a:rPr sz="1150" spc="90" dirty="0">
                <a:latin typeface="Tahoma"/>
                <a:cs typeface="Tahoma"/>
              </a:rPr>
              <a:t>by</a:t>
            </a:r>
            <a:r>
              <a:rPr sz="1150" spc="5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multiplying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them.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3948789"/>
            <a:ext cx="448754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45" dirty="0">
                <a:latin typeface="Tahoma"/>
                <a:cs typeface="Tahoma"/>
              </a:rPr>
              <a:t>2)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75" dirty="0">
                <a:latin typeface="Tahoma"/>
                <a:cs typeface="Tahoma"/>
              </a:rPr>
              <a:t>Divide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the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products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60" dirty="0">
                <a:latin typeface="Tahoma"/>
                <a:cs typeface="Tahoma"/>
              </a:rPr>
              <a:t>to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75" dirty="0">
                <a:latin typeface="Tahoma"/>
                <a:cs typeface="Tahoma"/>
              </a:rPr>
              <a:t>get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the</a:t>
            </a:r>
            <a:r>
              <a:rPr sz="1150" spc="-15" dirty="0">
                <a:latin typeface="Tahoma"/>
                <a:cs typeface="Tahoma"/>
              </a:rPr>
              <a:t> </a:t>
            </a:r>
            <a:r>
              <a:rPr sz="1150" spc="65" dirty="0">
                <a:latin typeface="Tahoma"/>
                <a:cs typeface="Tahoma"/>
              </a:rPr>
              <a:t>probability</a:t>
            </a:r>
            <a:r>
              <a:rPr sz="1150" spc="-5" dirty="0">
                <a:latin typeface="Tahoma"/>
                <a:cs typeface="Tahoma"/>
              </a:rPr>
              <a:t> </a:t>
            </a:r>
            <a:r>
              <a:rPr sz="1150" spc="50" dirty="0">
                <a:latin typeface="Tahoma"/>
                <a:cs typeface="Tahoma"/>
              </a:rPr>
              <a:t>for</a:t>
            </a:r>
            <a:r>
              <a:rPr sz="1150" spc="-10" dirty="0">
                <a:latin typeface="Tahoma"/>
                <a:cs typeface="Tahoma"/>
              </a:rPr>
              <a:t> </a:t>
            </a:r>
            <a:r>
              <a:rPr sz="1150" spc="70" dirty="0">
                <a:latin typeface="Tahoma"/>
                <a:cs typeface="Tahoma"/>
              </a:rPr>
              <a:t>that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50" dirty="0">
                <a:latin typeface="Tahoma"/>
                <a:cs typeface="Tahoma"/>
              </a:rPr>
              <a:t>category.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795" y="3235341"/>
            <a:ext cx="2649966" cy="449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4192" y="4428404"/>
            <a:ext cx="4681782" cy="389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63</a:t>
            </a:fld>
            <a:endParaRPr spc="25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607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Implementing </a:t>
            </a:r>
            <a:r>
              <a:rPr spc="240" dirty="0"/>
              <a:t>Naive</a:t>
            </a:r>
            <a:r>
              <a:rPr spc="55" dirty="0"/>
              <a:t> </a:t>
            </a:r>
            <a:r>
              <a:rPr spc="175" dirty="0"/>
              <a:t>Bayes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5279" y="1457049"/>
            <a:ext cx="8835390" cy="255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00"/>
              </a:spcBef>
            </a:pPr>
            <a:r>
              <a:rPr sz="1650" spc="75" dirty="0">
                <a:latin typeface="Tahoma"/>
                <a:cs typeface="Tahoma"/>
              </a:rPr>
              <a:t>3)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Calculate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this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for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every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category,</a:t>
            </a:r>
            <a:r>
              <a:rPr sz="1650" spc="20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and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select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the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one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with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highest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probability.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950" b="1" spc="190" dirty="0">
                <a:latin typeface="Arial"/>
                <a:cs typeface="Arial"/>
              </a:rPr>
              <a:t>Dealing </a:t>
            </a:r>
            <a:r>
              <a:rPr sz="1950" b="1" spc="225" dirty="0">
                <a:latin typeface="Arial"/>
                <a:cs typeface="Arial"/>
              </a:rPr>
              <a:t>with </a:t>
            </a:r>
            <a:r>
              <a:rPr sz="1950" b="1" spc="180" dirty="0">
                <a:latin typeface="Arial"/>
                <a:cs typeface="Arial"/>
              </a:rPr>
              <a:t>floating </a:t>
            </a:r>
            <a:r>
              <a:rPr sz="1950" b="1" spc="190" dirty="0">
                <a:latin typeface="Arial"/>
                <a:cs typeface="Arial"/>
              </a:rPr>
              <a:t>point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underflow.</a:t>
            </a:r>
            <a:endParaRPr sz="1950">
              <a:latin typeface="Arial"/>
              <a:cs typeface="Arial"/>
            </a:endParaRPr>
          </a:p>
          <a:p>
            <a:pPr marL="299720" marR="238760">
              <a:lnSpc>
                <a:spcPts val="1900"/>
              </a:lnSpc>
              <a:spcBef>
                <a:spcPts val="930"/>
              </a:spcBef>
            </a:pPr>
            <a:r>
              <a:rPr sz="1650" spc="135" dirty="0">
                <a:latin typeface="Tahoma"/>
                <a:cs typeface="Tahoma"/>
              </a:rPr>
              <a:t>A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big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problem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is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multiplying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small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decimals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for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a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large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number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of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features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65" dirty="0">
                <a:latin typeface="Tahoma"/>
                <a:cs typeface="Tahoma"/>
              </a:rPr>
              <a:t>may  </a:t>
            </a:r>
            <a:r>
              <a:rPr sz="1650" spc="130" dirty="0">
                <a:latin typeface="Tahoma"/>
                <a:cs typeface="Tahoma"/>
              </a:rPr>
              <a:t>cause </a:t>
            </a:r>
            <a:r>
              <a:rPr sz="1650" spc="145" dirty="0">
                <a:latin typeface="Tahoma"/>
                <a:cs typeface="Tahoma"/>
              </a:rPr>
              <a:t>a</a:t>
            </a:r>
            <a:r>
              <a:rPr sz="1650" spc="-335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floating </a:t>
            </a:r>
            <a:r>
              <a:rPr sz="1650" spc="105" dirty="0">
                <a:latin typeface="Tahoma"/>
                <a:cs typeface="Tahoma"/>
              </a:rPr>
              <a:t>point </a:t>
            </a:r>
            <a:r>
              <a:rPr sz="1650" spc="80" dirty="0">
                <a:latin typeface="Tahoma"/>
                <a:cs typeface="Tahoma"/>
              </a:rPr>
              <a:t>underflow.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99720" marR="5080">
              <a:lnSpc>
                <a:spcPts val="1910"/>
              </a:lnSpc>
              <a:spcBef>
                <a:spcPts val="1415"/>
              </a:spcBef>
            </a:pPr>
            <a:r>
              <a:rPr sz="1650" spc="-70" dirty="0">
                <a:latin typeface="Tahoma"/>
                <a:cs typeface="Tahoma"/>
              </a:rPr>
              <a:t>To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remedy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this,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transform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each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probability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with</a:t>
            </a:r>
            <a:r>
              <a:rPr sz="1650" spc="55" dirty="0">
                <a:latin typeface="Tahoma"/>
                <a:cs typeface="Tahoma"/>
              </a:rPr>
              <a:t> </a:t>
            </a:r>
            <a:r>
              <a:rPr sz="1650" b="1" spc="155" dirty="0">
                <a:latin typeface="Arial"/>
                <a:cs typeface="Arial"/>
              </a:rPr>
              <a:t>log()</a:t>
            </a:r>
            <a:r>
              <a:rPr sz="1650" b="1" spc="65" dirty="0">
                <a:latin typeface="Arial"/>
                <a:cs typeface="Arial"/>
              </a:rPr>
              <a:t> </a:t>
            </a:r>
            <a:r>
              <a:rPr sz="1650" spc="95" dirty="0">
                <a:latin typeface="Tahoma"/>
                <a:cs typeface="Tahoma"/>
              </a:rPr>
              <a:t>or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b="1" spc="165" dirty="0">
                <a:latin typeface="Arial"/>
                <a:cs typeface="Arial"/>
              </a:rPr>
              <a:t>ln()</a:t>
            </a:r>
            <a:r>
              <a:rPr sz="1650" b="1" spc="65" dirty="0">
                <a:latin typeface="Arial"/>
                <a:cs typeface="Arial"/>
              </a:rPr>
              <a:t> </a:t>
            </a:r>
            <a:r>
              <a:rPr sz="1650" spc="130" dirty="0">
                <a:latin typeface="Tahoma"/>
                <a:cs typeface="Tahoma"/>
              </a:rPr>
              <a:t>and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sum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them,</a:t>
            </a:r>
            <a:r>
              <a:rPr sz="1650" spc="15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then  </a:t>
            </a:r>
            <a:r>
              <a:rPr sz="1650" spc="105" dirty="0">
                <a:latin typeface="Tahoma"/>
                <a:cs typeface="Tahoma"/>
              </a:rPr>
              <a:t>call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b="1" spc="180" dirty="0">
                <a:latin typeface="Arial"/>
                <a:cs typeface="Arial"/>
              </a:rPr>
              <a:t>exp()</a:t>
            </a:r>
            <a:r>
              <a:rPr sz="1650" b="1" spc="70" dirty="0">
                <a:latin typeface="Arial"/>
                <a:cs typeface="Arial"/>
              </a:rPr>
              <a:t> </a:t>
            </a:r>
            <a:r>
              <a:rPr sz="1650" spc="100" dirty="0">
                <a:latin typeface="Tahoma"/>
                <a:cs typeface="Tahoma"/>
              </a:rPr>
              <a:t>to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convert</a:t>
            </a:r>
            <a:r>
              <a:rPr sz="1650" spc="1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the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result</a:t>
            </a:r>
            <a:r>
              <a:rPr sz="1650" spc="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back!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263" y="4227995"/>
            <a:ext cx="5346051" cy="602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64</a:t>
            </a:fld>
            <a:endParaRPr spc="25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607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Implementing </a:t>
            </a:r>
            <a:r>
              <a:rPr spc="240" dirty="0"/>
              <a:t>Naive</a:t>
            </a:r>
            <a:r>
              <a:rPr spc="55" dirty="0"/>
              <a:t> </a:t>
            </a:r>
            <a:r>
              <a:rPr spc="175" dirty="0"/>
              <a:t>Bayes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8985250" cy="25438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99695">
              <a:lnSpc>
                <a:spcPts val="2270"/>
              </a:lnSpc>
              <a:spcBef>
                <a:spcPts val="229"/>
              </a:spcBef>
            </a:pPr>
            <a:r>
              <a:rPr sz="1950" b="1" spc="195" dirty="0">
                <a:latin typeface="Arial"/>
                <a:cs typeface="Arial"/>
              </a:rPr>
              <a:t>One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last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175" dirty="0">
                <a:latin typeface="Arial"/>
                <a:cs typeface="Arial"/>
              </a:rPr>
              <a:t>consideration,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10" dirty="0">
                <a:latin typeface="Arial"/>
                <a:cs typeface="Arial"/>
              </a:rPr>
              <a:t>never</a:t>
            </a:r>
            <a:r>
              <a:rPr sz="1950" b="1" spc="130" dirty="0">
                <a:latin typeface="Arial"/>
                <a:cs typeface="Arial"/>
              </a:rPr>
              <a:t> </a:t>
            </a:r>
            <a:r>
              <a:rPr sz="1950" b="1" spc="220" dirty="0">
                <a:latin typeface="Arial"/>
                <a:cs typeface="Arial"/>
              </a:rPr>
              <a:t>let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229" dirty="0">
                <a:latin typeface="Arial"/>
                <a:cs typeface="Arial"/>
              </a:rPr>
              <a:t>a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225" dirty="0">
                <a:latin typeface="Arial"/>
                <a:cs typeface="Arial"/>
              </a:rPr>
              <a:t>feature</a:t>
            </a:r>
            <a:r>
              <a:rPr sz="1950" b="1" spc="155" dirty="0">
                <a:latin typeface="Arial"/>
                <a:cs typeface="Arial"/>
              </a:rPr>
              <a:t> </a:t>
            </a:r>
            <a:r>
              <a:rPr sz="1950" b="1" spc="210" dirty="0">
                <a:latin typeface="Arial"/>
                <a:cs typeface="Arial"/>
              </a:rPr>
              <a:t>have</a:t>
            </a:r>
            <a:r>
              <a:rPr sz="1950" b="1" spc="150" dirty="0">
                <a:latin typeface="Arial"/>
                <a:cs typeface="Arial"/>
              </a:rPr>
              <a:t> </a:t>
            </a:r>
            <a:r>
              <a:rPr sz="1950" b="1" spc="229" dirty="0">
                <a:latin typeface="Arial"/>
                <a:cs typeface="Arial"/>
              </a:rPr>
              <a:t>a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270" dirty="0">
                <a:latin typeface="Arial"/>
                <a:cs typeface="Arial"/>
              </a:rPr>
              <a:t>0</a:t>
            </a:r>
            <a:r>
              <a:rPr sz="1950" b="1" spc="135" dirty="0">
                <a:latin typeface="Arial"/>
                <a:cs typeface="Arial"/>
              </a:rPr>
              <a:t> </a:t>
            </a:r>
            <a:r>
              <a:rPr sz="1950" b="1" spc="185" dirty="0">
                <a:latin typeface="Arial"/>
                <a:cs typeface="Arial"/>
              </a:rPr>
              <a:t>probability  for </a:t>
            </a:r>
            <a:r>
              <a:rPr sz="1950" b="1" spc="200" dirty="0">
                <a:latin typeface="Arial"/>
                <a:cs typeface="Arial"/>
              </a:rPr>
              <a:t>any</a:t>
            </a:r>
            <a:r>
              <a:rPr sz="1950" b="1" spc="80" dirty="0">
                <a:latin typeface="Arial"/>
                <a:cs typeface="Arial"/>
              </a:rPr>
              <a:t> </a:t>
            </a:r>
            <a:r>
              <a:rPr sz="1950" b="1" spc="200" dirty="0">
                <a:latin typeface="Arial"/>
                <a:cs typeface="Arial"/>
              </a:rPr>
              <a:t>category!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0990">
              <a:lnSpc>
                <a:spcPts val="1945"/>
              </a:lnSpc>
              <a:spcBef>
                <a:spcPts val="1320"/>
              </a:spcBef>
            </a:pPr>
            <a:r>
              <a:rPr sz="1650" spc="-5" dirty="0">
                <a:latin typeface="Verdana"/>
                <a:cs typeface="Verdana"/>
              </a:rPr>
              <a:t>Always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10" dirty="0">
                <a:latin typeface="Verdana"/>
                <a:cs typeface="Verdana"/>
              </a:rPr>
              <a:t>leave</a:t>
            </a:r>
            <a:r>
              <a:rPr sz="1650" spc="-45" dirty="0">
                <a:latin typeface="Verdana"/>
                <a:cs typeface="Verdana"/>
              </a:rPr>
              <a:t> </a:t>
            </a:r>
            <a:r>
              <a:rPr sz="1650" i="1" spc="140" dirty="0">
                <a:latin typeface="Trebuchet MS"/>
                <a:cs typeface="Trebuchet MS"/>
              </a:rPr>
              <a:t>a</a:t>
            </a:r>
            <a:r>
              <a:rPr sz="1650" i="1" spc="30" dirty="0">
                <a:latin typeface="Trebuchet MS"/>
                <a:cs typeface="Trebuchet MS"/>
              </a:rPr>
              <a:t> </a:t>
            </a:r>
            <a:r>
              <a:rPr sz="1650" i="1" spc="-30" dirty="0">
                <a:latin typeface="Trebuchet MS"/>
                <a:cs typeface="Trebuchet MS"/>
              </a:rPr>
              <a:t>little</a:t>
            </a:r>
            <a:r>
              <a:rPr sz="1650" i="1" spc="25" dirty="0">
                <a:latin typeface="Trebuchet MS"/>
                <a:cs typeface="Trebuchet MS"/>
              </a:rPr>
              <a:t> </a:t>
            </a:r>
            <a:r>
              <a:rPr sz="1650" dirty="0">
                <a:latin typeface="Verdana"/>
                <a:cs typeface="Verdana"/>
              </a:rPr>
              <a:t>possibility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it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10" dirty="0">
                <a:latin typeface="Verdana"/>
                <a:cs typeface="Verdana"/>
              </a:rPr>
              <a:t>could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belong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any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category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so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you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15" dirty="0">
                <a:latin typeface="Verdana"/>
                <a:cs typeface="Verdana"/>
              </a:rPr>
              <a:t>don’t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have</a:t>
            </a:r>
            <a:r>
              <a:rPr sz="1650" spc="15" dirty="0">
                <a:latin typeface="Verdana"/>
                <a:cs typeface="Verdana"/>
              </a:rPr>
              <a:t> </a:t>
            </a:r>
            <a:r>
              <a:rPr sz="1650" i="1" spc="180" dirty="0">
                <a:latin typeface="Trebuchet MS"/>
                <a:cs typeface="Trebuchet MS"/>
              </a:rPr>
              <a:t>0</a:t>
            </a:r>
            <a:endParaRPr sz="1650">
              <a:latin typeface="Trebuchet MS"/>
              <a:cs typeface="Trebuchet MS"/>
            </a:endParaRPr>
          </a:p>
          <a:p>
            <a:pPr marL="300990">
              <a:lnSpc>
                <a:spcPts val="1945"/>
              </a:lnSpc>
            </a:pPr>
            <a:r>
              <a:rPr sz="1650" dirty="0">
                <a:latin typeface="Verdana"/>
                <a:cs typeface="Verdana"/>
              </a:rPr>
              <a:t>multiplication </a:t>
            </a:r>
            <a:r>
              <a:rPr sz="1650" spc="-15" dirty="0">
                <a:latin typeface="Verdana"/>
                <a:cs typeface="Verdana"/>
              </a:rPr>
              <a:t>or </a:t>
            </a:r>
            <a:r>
              <a:rPr sz="1650" dirty="0">
                <a:latin typeface="Verdana"/>
                <a:cs typeface="Verdana"/>
              </a:rPr>
              <a:t>division mess </a:t>
            </a:r>
            <a:r>
              <a:rPr sz="1650" spc="-10" dirty="0">
                <a:latin typeface="Verdana"/>
                <a:cs typeface="Verdana"/>
              </a:rPr>
              <a:t>anything</a:t>
            </a:r>
            <a:r>
              <a:rPr sz="1650" spc="-300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up.</a:t>
            </a:r>
            <a:endParaRPr sz="16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00990" marR="511809">
              <a:lnSpc>
                <a:spcPts val="1910"/>
              </a:lnSpc>
              <a:spcBef>
                <a:spcPts val="1465"/>
              </a:spcBef>
            </a:pPr>
            <a:r>
              <a:rPr sz="1650" spc="-5" dirty="0">
                <a:latin typeface="Verdana"/>
                <a:cs typeface="Verdana"/>
              </a:rPr>
              <a:t>This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15" dirty="0">
                <a:latin typeface="Verdana"/>
                <a:cs typeface="Verdana"/>
              </a:rPr>
              <a:t>can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25" dirty="0">
                <a:latin typeface="Verdana"/>
                <a:cs typeface="Verdana"/>
              </a:rPr>
              <a:t>be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10" dirty="0">
                <a:latin typeface="Verdana"/>
                <a:cs typeface="Verdana"/>
              </a:rPr>
              <a:t>done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by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adding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20" dirty="0">
                <a:latin typeface="Verdana"/>
                <a:cs typeface="Verdana"/>
              </a:rPr>
              <a:t>a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small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value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50" dirty="0">
                <a:latin typeface="Verdana"/>
                <a:cs typeface="Verdana"/>
              </a:rPr>
              <a:t> </a:t>
            </a:r>
            <a:r>
              <a:rPr sz="1650" spc="15" dirty="0">
                <a:latin typeface="Verdana"/>
                <a:cs typeface="Verdana"/>
              </a:rPr>
              <a:t>each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probability’s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numerator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5" dirty="0">
                <a:latin typeface="Verdana"/>
                <a:cs typeface="Verdana"/>
              </a:rPr>
              <a:t>and  </a:t>
            </a:r>
            <a:r>
              <a:rPr sz="1650" dirty="0">
                <a:latin typeface="Verdana"/>
                <a:cs typeface="Verdana"/>
              </a:rPr>
              <a:t>denominator </a:t>
            </a:r>
            <a:r>
              <a:rPr sz="1650" spc="-65" dirty="0">
                <a:latin typeface="Verdana"/>
                <a:cs typeface="Verdana"/>
              </a:rPr>
              <a:t>(e.g. </a:t>
            </a:r>
            <a:r>
              <a:rPr sz="1650" i="1" spc="90" dirty="0">
                <a:latin typeface="Trebuchet MS"/>
                <a:cs typeface="Trebuchet MS"/>
              </a:rPr>
              <a:t>0.5 </a:t>
            </a:r>
            <a:r>
              <a:rPr sz="1650" spc="5" dirty="0">
                <a:latin typeface="Verdana"/>
                <a:cs typeface="Verdana"/>
              </a:rPr>
              <a:t>and</a:t>
            </a:r>
            <a:r>
              <a:rPr sz="1650" spc="-160" dirty="0">
                <a:latin typeface="Verdana"/>
                <a:cs typeface="Verdana"/>
              </a:rPr>
              <a:t> </a:t>
            </a:r>
            <a:r>
              <a:rPr sz="1650" i="1" spc="15" dirty="0">
                <a:latin typeface="Trebuchet MS"/>
                <a:cs typeface="Trebuchet MS"/>
              </a:rPr>
              <a:t>1.0</a:t>
            </a:r>
            <a:r>
              <a:rPr sz="1650" spc="15" dirty="0">
                <a:latin typeface="Verdana"/>
                <a:cs typeface="Verdana"/>
              </a:rPr>
              <a:t>).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5384" y="4444027"/>
            <a:ext cx="6160302" cy="49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65</a:t>
            </a:fld>
            <a:endParaRPr spc="2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422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0" dirty="0">
                <a:solidFill>
                  <a:srgbClr val="FFFFFF"/>
                </a:solidFill>
                <a:latin typeface="Arial"/>
                <a:cs typeface="Arial"/>
              </a:rPr>
              <a:t>Learn </a:t>
            </a:r>
            <a:r>
              <a:rPr sz="2400" b="1" spc="27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400" b="1" spc="2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75" dirty="0">
                <a:solidFill>
                  <a:srgbClr val="FFFFFF"/>
                </a:solidFill>
                <a:latin typeface="Arial"/>
                <a:cs typeface="Arial"/>
              </a:rPr>
              <a:t>Bayes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66259" y="2085700"/>
            <a:ext cx="1882139" cy="247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0209" y="2069189"/>
            <a:ext cx="1882140" cy="247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1500" y="1650089"/>
            <a:ext cx="3228340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45" dirty="0">
                <a:latin typeface="Tahoma"/>
                <a:cs typeface="Tahoma"/>
              </a:rPr>
              <a:t>Brandon </a:t>
            </a:r>
            <a:r>
              <a:rPr sz="1950" spc="105" dirty="0">
                <a:latin typeface="Tahoma"/>
                <a:cs typeface="Tahoma"/>
              </a:rPr>
              <a:t>Rohrer </a:t>
            </a:r>
            <a:r>
              <a:rPr sz="1950" spc="-5" dirty="0">
                <a:latin typeface="Tahoma"/>
                <a:cs typeface="Tahoma"/>
              </a:rPr>
              <a:t>-</a:t>
            </a:r>
            <a:r>
              <a:rPr sz="1950" spc="-260" dirty="0">
                <a:latin typeface="Tahoma"/>
                <a:cs typeface="Tahoma"/>
              </a:rPr>
              <a:t> </a:t>
            </a:r>
            <a:r>
              <a:rPr sz="1950" spc="45" dirty="0">
                <a:latin typeface="Tahoma"/>
                <a:cs typeface="Tahoma"/>
              </a:rPr>
              <a:t>YouTube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280" y="2085700"/>
            <a:ext cx="3291840" cy="2468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66</a:t>
            </a:fld>
            <a:endParaRPr spc="2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171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Source</a:t>
            </a:r>
            <a:r>
              <a:rPr spc="114" dirty="0"/>
              <a:t> </a:t>
            </a:r>
            <a:r>
              <a:rPr spc="180" dirty="0"/>
              <a:t>Code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67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355450"/>
            <a:ext cx="851852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950" b="1" spc="180" dirty="0">
                <a:latin typeface="Arial"/>
                <a:cs typeface="Arial"/>
              </a:rPr>
              <a:t>Bank </a:t>
            </a:r>
            <a:r>
              <a:rPr sz="1950" b="1" spc="150" dirty="0">
                <a:latin typeface="Arial"/>
                <a:cs typeface="Arial"/>
              </a:rPr>
              <a:t>Transaction </a:t>
            </a:r>
            <a:r>
              <a:rPr sz="1950" b="1" spc="185" dirty="0">
                <a:latin typeface="Arial"/>
                <a:cs typeface="Arial"/>
              </a:rPr>
              <a:t>Categorizer </a:t>
            </a:r>
            <a:r>
              <a:rPr sz="1950" b="1" spc="225" dirty="0">
                <a:latin typeface="Arial"/>
                <a:cs typeface="Arial"/>
              </a:rPr>
              <a:t>Demo  </a:t>
            </a:r>
            <a:r>
              <a:rPr sz="1950" b="1" spc="17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https://github.com/thomasnield/bayes_user_input_prediction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 marR="1393190">
              <a:lnSpc>
                <a:spcPct val="133300"/>
              </a:lnSpc>
            </a:pPr>
            <a:r>
              <a:rPr sz="1950" b="1" spc="160" dirty="0">
                <a:latin typeface="Arial"/>
                <a:cs typeface="Arial"/>
              </a:rPr>
              <a:t>Email </a:t>
            </a:r>
            <a:r>
              <a:rPr sz="1950" b="1" spc="204" dirty="0">
                <a:latin typeface="Arial"/>
                <a:cs typeface="Arial"/>
              </a:rPr>
              <a:t>Spam </a:t>
            </a:r>
            <a:r>
              <a:rPr sz="1950" b="1" spc="135" dirty="0">
                <a:latin typeface="Arial"/>
                <a:cs typeface="Arial"/>
              </a:rPr>
              <a:t>Classifier </a:t>
            </a:r>
            <a:r>
              <a:rPr sz="1950" b="1" spc="225" dirty="0">
                <a:latin typeface="Arial"/>
                <a:cs typeface="Arial"/>
              </a:rPr>
              <a:t>Demo  </a:t>
            </a:r>
            <a:r>
              <a:rPr sz="1950" b="1" spc="180" dirty="0">
                <a:solidFill>
                  <a:srgbClr val="9FABD3"/>
                </a:solidFill>
                <a:latin typeface="Arial"/>
                <a:cs typeface="Arial"/>
                <a:hlinkClick r:id="rId3"/>
              </a:rPr>
              <a:t>https://github.com/thomasnield/bayes_email_spam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2462889"/>
            <a:ext cx="290449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pc="240" dirty="0"/>
              <a:t>Part</a:t>
            </a:r>
            <a:r>
              <a:rPr lang="en-US" spc="165" dirty="0"/>
              <a:t> </a:t>
            </a:r>
            <a:r>
              <a:rPr lang="en-US" spc="200" dirty="0"/>
              <a:t>III:</a:t>
            </a:r>
          </a:p>
          <a:p>
            <a:pPr marL="12700">
              <a:lnSpc>
                <a:spcPts val="2840"/>
              </a:lnSpc>
            </a:pPr>
            <a:r>
              <a:rPr lang="en-US" spc="245" dirty="0"/>
              <a:t>Neural</a:t>
            </a:r>
            <a:r>
              <a:rPr lang="en-US" spc="130" dirty="0"/>
              <a:t> </a:t>
            </a:r>
            <a:r>
              <a:rPr lang="en-US" spc="25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7437119" y="1737719"/>
            <a:ext cx="1097280" cy="2011680"/>
          </a:xfrm>
          <a:custGeom>
            <a:avLst/>
            <a:gdLst/>
            <a:ahLst/>
            <a:cxnLst/>
            <a:rect l="l" t="t" r="r" b="b"/>
            <a:pathLst>
              <a:path w="1097279" h="2011679">
                <a:moveTo>
                  <a:pt x="0" y="2011680"/>
                </a:moveTo>
                <a:lnTo>
                  <a:pt x="109727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37119" y="1737719"/>
            <a:ext cx="1097280" cy="2103120"/>
          </a:xfrm>
          <a:custGeom>
            <a:avLst/>
            <a:gdLst/>
            <a:ahLst/>
            <a:cxnLst/>
            <a:rect l="l" t="t" r="r" b="b"/>
            <a:pathLst>
              <a:path w="1097279" h="2103120">
                <a:moveTo>
                  <a:pt x="1097279" y="210312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7119" y="1737719"/>
            <a:ext cx="1097280" cy="1005840"/>
          </a:xfrm>
          <a:custGeom>
            <a:avLst/>
            <a:gdLst/>
            <a:ahLst/>
            <a:cxnLst/>
            <a:rect l="l" t="t" r="r" b="b"/>
            <a:pathLst>
              <a:path w="1097279" h="1005839">
                <a:moveTo>
                  <a:pt x="1097279" y="0"/>
                </a:moveTo>
                <a:lnTo>
                  <a:pt x="0" y="100584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7119" y="2743560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79">
                <a:moveTo>
                  <a:pt x="1097279" y="109728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7119" y="1737719"/>
            <a:ext cx="1005840" cy="914400"/>
          </a:xfrm>
          <a:custGeom>
            <a:avLst/>
            <a:gdLst/>
            <a:ahLst/>
            <a:cxnLst/>
            <a:rect l="l" t="t" r="r" b="b"/>
            <a:pathLst>
              <a:path w="1005840" h="914400">
                <a:moveTo>
                  <a:pt x="0" y="0"/>
                </a:moveTo>
                <a:lnTo>
                  <a:pt x="1005839" y="91440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37119" y="2743560"/>
            <a:ext cx="1066800" cy="1005840"/>
          </a:xfrm>
          <a:custGeom>
            <a:avLst/>
            <a:gdLst/>
            <a:ahLst/>
            <a:cxnLst/>
            <a:rect l="l" t="t" r="r" b="b"/>
            <a:pathLst>
              <a:path w="1066800" h="1005839">
                <a:moveTo>
                  <a:pt x="0" y="1005840"/>
                </a:moveTo>
                <a:lnTo>
                  <a:pt x="106680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6640" y="1737719"/>
            <a:ext cx="30480" cy="2103120"/>
          </a:xfrm>
          <a:custGeom>
            <a:avLst/>
            <a:gdLst/>
            <a:ahLst/>
            <a:cxnLst/>
            <a:rect l="l" t="t" r="r" b="b"/>
            <a:pathLst>
              <a:path w="30479" h="2103120">
                <a:moveTo>
                  <a:pt x="0" y="2103120"/>
                </a:moveTo>
                <a:lnTo>
                  <a:pt x="3047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7119" y="1737719"/>
            <a:ext cx="2103120" cy="0"/>
          </a:xfrm>
          <a:custGeom>
            <a:avLst/>
            <a:gdLst/>
            <a:ahLst/>
            <a:cxnLst/>
            <a:rect l="l" t="t" r="r" b="b"/>
            <a:pathLst>
              <a:path w="2103120">
                <a:moveTo>
                  <a:pt x="2103120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06640" y="3840839"/>
            <a:ext cx="2103120" cy="0"/>
          </a:xfrm>
          <a:custGeom>
            <a:avLst/>
            <a:gdLst/>
            <a:ahLst/>
            <a:cxnLst/>
            <a:rect l="l" t="t" r="r" b="b"/>
            <a:pathLst>
              <a:path w="2103120">
                <a:moveTo>
                  <a:pt x="210311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959" y="1737719"/>
            <a:ext cx="1097280" cy="1005840"/>
          </a:xfrm>
          <a:custGeom>
            <a:avLst/>
            <a:gdLst/>
            <a:ahLst/>
            <a:cxnLst/>
            <a:rect l="l" t="t" r="r" b="b"/>
            <a:pathLst>
              <a:path w="1097279" h="1005839">
                <a:moveTo>
                  <a:pt x="1097280" y="0"/>
                </a:moveTo>
                <a:lnTo>
                  <a:pt x="0" y="100584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42959" y="2743560"/>
            <a:ext cx="1066800" cy="1097280"/>
          </a:xfrm>
          <a:custGeom>
            <a:avLst/>
            <a:gdLst/>
            <a:ahLst/>
            <a:cxnLst/>
            <a:rect l="l" t="t" r="r" b="b"/>
            <a:pathLst>
              <a:path w="1066800" h="1097279">
                <a:moveTo>
                  <a:pt x="1066800" y="109728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37119" y="1737719"/>
            <a:ext cx="1097280" cy="457200"/>
          </a:xfrm>
          <a:custGeom>
            <a:avLst/>
            <a:gdLst/>
            <a:ahLst/>
            <a:cxnLst/>
            <a:rect l="l" t="t" r="r" b="b"/>
            <a:pathLst>
              <a:path w="1097279" h="457200">
                <a:moveTo>
                  <a:pt x="0" y="0"/>
                </a:moveTo>
                <a:lnTo>
                  <a:pt x="1097279" y="45720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37119" y="2743560"/>
            <a:ext cx="1005840" cy="0"/>
          </a:xfrm>
          <a:custGeom>
            <a:avLst/>
            <a:gdLst/>
            <a:ahLst/>
            <a:cxnLst/>
            <a:rect l="l" t="t" r="r" b="b"/>
            <a:pathLst>
              <a:path w="1005840">
                <a:moveTo>
                  <a:pt x="100583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119" y="2194919"/>
            <a:ext cx="1097280" cy="548640"/>
          </a:xfrm>
          <a:custGeom>
            <a:avLst/>
            <a:gdLst/>
            <a:ahLst/>
            <a:cxnLst/>
            <a:rect l="l" t="t" r="r" b="b"/>
            <a:pathLst>
              <a:path w="1097279" h="548639">
                <a:moveTo>
                  <a:pt x="1097279" y="0"/>
                </a:moveTo>
                <a:lnTo>
                  <a:pt x="0" y="54864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4400" y="1737719"/>
            <a:ext cx="1005840" cy="457200"/>
          </a:xfrm>
          <a:custGeom>
            <a:avLst/>
            <a:gdLst/>
            <a:ahLst/>
            <a:cxnLst/>
            <a:rect l="l" t="t" r="r" b="b"/>
            <a:pathLst>
              <a:path w="1005840" h="457200">
                <a:moveTo>
                  <a:pt x="1005840" y="0"/>
                </a:moveTo>
                <a:lnTo>
                  <a:pt x="0" y="45720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37119" y="3292199"/>
            <a:ext cx="1097280" cy="457200"/>
          </a:xfrm>
          <a:custGeom>
            <a:avLst/>
            <a:gdLst/>
            <a:ahLst/>
            <a:cxnLst/>
            <a:rect l="l" t="t" r="r" b="b"/>
            <a:pathLst>
              <a:path w="1097279" h="457200">
                <a:moveTo>
                  <a:pt x="0" y="457200"/>
                </a:moveTo>
                <a:lnTo>
                  <a:pt x="109727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4400" y="3292199"/>
            <a:ext cx="914400" cy="548640"/>
          </a:xfrm>
          <a:custGeom>
            <a:avLst/>
            <a:gdLst/>
            <a:ahLst/>
            <a:cxnLst/>
            <a:rect l="l" t="t" r="r" b="b"/>
            <a:pathLst>
              <a:path w="914400" h="548639">
                <a:moveTo>
                  <a:pt x="914400" y="548639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119" y="2743560"/>
            <a:ext cx="1066800" cy="548640"/>
          </a:xfrm>
          <a:custGeom>
            <a:avLst/>
            <a:gdLst/>
            <a:ahLst/>
            <a:cxnLst/>
            <a:rect l="l" t="t" r="r" b="b"/>
            <a:pathLst>
              <a:path w="1066800" h="548639">
                <a:moveTo>
                  <a:pt x="1066800" y="548640"/>
                </a:moveTo>
                <a:lnTo>
                  <a:pt x="0" y="0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7119" y="1737719"/>
            <a:ext cx="1097280" cy="1554480"/>
          </a:xfrm>
          <a:custGeom>
            <a:avLst/>
            <a:gdLst/>
            <a:ahLst/>
            <a:cxnLst/>
            <a:rect l="l" t="t" r="r" b="b"/>
            <a:pathLst>
              <a:path w="1097279" h="1554479">
                <a:moveTo>
                  <a:pt x="1097279" y="1554480"/>
                </a:moveTo>
                <a:lnTo>
                  <a:pt x="0" y="0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37119" y="2194919"/>
            <a:ext cx="1097280" cy="1554480"/>
          </a:xfrm>
          <a:custGeom>
            <a:avLst/>
            <a:gdLst/>
            <a:ahLst/>
            <a:cxnLst/>
            <a:rect l="l" t="t" r="r" b="b"/>
            <a:pathLst>
              <a:path w="1097279" h="1554479">
                <a:moveTo>
                  <a:pt x="0" y="1554480"/>
                </a:moveTo>
                <a:lnTo>
                  <a:pt x="1097279" y="0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22819" y="1643739"/>
            <a:ext cx="251459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7259" y="3660499"/>
            <a:ext cx="251460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87259" y="2616560"/>
            <a:ext cx="252730" cy="243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03590" y="2616560"/>
            <a:ext cx="252729" cy="243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04859" y="2078079"/>
            <a:ext cx="251460" cy="24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97240" y="3172819"/>
            <a:ext cx="251459" cy="24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77680" y="3696060"/>
            <a:ext cx="251460" cy="243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77680" y="1643739"/>
            <a:ext cx="251460" cy="243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06130" y="3731619"/>
            <a:ext cx="251460" cy="2451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12480" y="1620879"/>
            <a:ext cx="251460" cy="24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789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What </a:t>
            </a:r>
            <a:r>
              <a:rPr spc="220" dirty="0"/>
              <a:t>Are </a:t>
            </a:r>
            <a:r>
              <a:rPr spc="245" dirty="0"/>
              <a:t>Neural</a:t>
            </a:r>
            <a:r>
              <a:rPr spc="-85" dirty="0"/>
              <a:t> </a:t>
            </a:r>
            <a:r>
              <a:rPr spc="215" dirty="0"/>
              <a:t>Networks?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150" y="1454510"/>
            <a:ext cx="6120130" cy="283210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29"/>
              </a:spcBef>
            </a:pPr>
            <a:r>
              <a:rPr sz="1950" b="1" spc="200" dirty="0">
                <a:latin typeface="Arial"/>
                <a:cs typeface="Arial"/>
              </a:rPr>
              <a:t>Neural </a:t>
            </a:r>
            <a:r>
              <a:rPr sz="1950" b="1" spc="204" dirty="0">
                <a:latin typeface="Arial"/>
                <a:cs typeface="Arial"/>
              </a:rPr>
              <a:t>Networks </a:t>
            </a:r>
            <a:r>
              <a:rPr sz="1950" b="1" spc="220" dirty="0">
                <a:latin typeface="Arial"/>
                <a:cs typeface="Arial"/>
              </a:rPr>
              <a:t>are </a:t>
            </a:r>
            <a:r>
              <a:rPr sz="1950" b="1" spc="229" dirty="0">
                <a:latin typeface="Arial"/>
                <a:cs typeface="Arial"/>
              </a:rPr>
              <a:t>a </a:t>
            </a:r>
            <a:r>
              <a:rPr sz="1950" b="1" spc="195" dirty="0">
                <a:latin typeface="Arial"/>
                <a:cs typeface="Arial"/>
              </a:rPr>
              <a:t>machine </a:t>
            </a:r>
            <a:r>
              <a:rPr sz="1950" b="1" spc="190" dirty="0">
                <a:latin typeface="Arial"/>
                <a:cs typeface="Arial"/>
              </a:rPr>
              <a:t>learning  </a:t>
            </a:r>
            <a:r>
              <a:rPr sz="1950" b="1" spc="175" dirty="0">
                <a:latin typeface="Arial"/>
                <a:cs typeface="Arial"/>
              </a:rPr>
              <a:t>tool </a:t>
            </a:r>
            <a:r>
              <a:rPr sz="1950" b="1" spc="245" dirty="0">
                <a:latin typeface="Arial"/>
                <a:cs typeface="Arial"/>
              </a:rPr>
              <a:t>that </a:t>
            </a:r>
            <a:r>
              <a:rPr sz="1950" b="1" spc="200" dirty="0">
                <a:latin typeface="Arial"/>
                <a:cs typeface="Arial"/>
              </a:rPr>
              <a:t>takes </a:t>
            </a:r>
            <a:r>
              <a:rPr sz="1950" b="1" spc="190" dirty="0">
                <a:latin typeface="Arial"/>
                <a:cs typeface="Arial"/>
              </a:rPr>
              <a:t>numeric </a:t>
            </a:r>
            <a:r>
              <a:rPr sz="1950" b="1" spc="180" dirty="0">
                <a:latin typeface="Arial"/>
                <a:cs typeface="Arial"/>
              </a:rPr>
              <a:t>inputs </a:t>
            </a:r>
            <a:r>
              <a:rPr sz="1950" b="1" spc="210" dirty="0">
                <a:latin typeface="Arial"/>
                <a:cs typeface="Arial"/>
              </a:rPr>
              <a:t>and</a:t>
            </a:r>
            <a:r>
              <a:rPr sz="1950" b="1" spc="-150" dirty="0">
                <a:latin typeface="Arial"/>
                <a:cs typeface="Arial"/>
              </a:rPr>
              <a:t> </a:t>
            </a:r>
            <a:r>
              <a:rPr sz="1950" b="1" spc="175" dirty="0">
                <a:latin typeface="Arial"/>
                <a:cs typeface="Arial"/>
              </a:rPr>
              <a:t>predicts  </a:t>
            </a:r>
            <a:r>
              <a:rPr sz="1950" b="1" spc="190" dirty="0">
                <a:latin typeface="Arial"/>
                <a:cs typeface="Arial"/>
              </a:rPr>
              <a:t>numeric</a:t>
            </a:r>
            <a:r>
              <a:rPr sz="1950" b="1" spc="140" dirty="0">
                <a:latin typeface="Arial"/>
                <a:cs typeface="Arial"/>
              </a:rPr>
              <a:t> </a:t>
            </a:r>
            <a:r>
              <a:rPr sz="1950" b="1" spc="195" dirty="0">
                <a:latin typeface="Arial"/>
                <a:cs typeface="Arial"/>
              </a:rPr>
              <a:t>outputs.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0990" marR="666750">
              <a:lnSpc>
                <a:spcPts val="1910"/>
              </a:lnSpc>
              <a:spcBef>
                <a:spcPts val="1440"/>
              </a:spcBef>
            </a:pPr>
            <a:r>
              <a:rPr sz="1650" dirty="0">
                <a:latin typeface="Verdana"/>
                <a:cs typeface="Verdana"/>
              </a:rPr>
              <a:t>A </a:t>
            </a:r>
            <a:r>
              <a:rPr sz="1650" spc="-5" dirty="0">
                <a:latin typeface="Verdana"/>
                <a:cs typeface="Verdana"/>
              </a:rPr>
              <a:t>series of multiplication, addition, </a:t>
            </a:r>
            <a:r>
              <a:rPr sz="1650" spc="5" dirty="0">
                <a:latin typeface="Verdana"/>
                <a:cs typeface="Verdana"/>
              </a:rPr>
              <a:t>and</a:t>
            </a:r>
            <a:r>
              <a:rPr sz="1650" spc="-290" dirty="0">
                <a:latin typeface="Verdana"/>
                <a:cs typeface="Verdana"/>
              </a:rPr>
              <a:t> </a:t>
            </a:r>
            <a:r>
              <a:rPr sz="1650" spc="-5" dirty="0">
                <a:latin typeface="Verdana"/>
                <a:cs typeface="Verdana"/>
              </a:rPr>
              <a:t>nonlinear  </a:t>
            </a:r>
            <a:r>
              <a:rPr sz="1650" dirty="0">
                <a:latin typeface="Verdana"/>
                <a:cs typeface="Verdana"/>
              </a:rPr>
              <a:t>functions </a:t>
            </a:r>
            <a:r>
              <a:rPr sz="1650" spc="-10" dirty="0">
                <a:latin typeface="Verdana"/>
                <a:cs typeface="Verdana"/>
              </a:rPr>
              <a:t>are </a:t>
            </a:r>
            <a:r>
              <a:rPr sz="1650" spc="10" dirty="0">
                <a:latin typeface="Verdana"/>
                <a:cs typeface="Verdana"/>
              </a:rPr>
              <a:t>applied </a:t>
            </a:r>
            <a:r>
              <a:rPr sz="1650" dirty="0">
                <a:latin typeface="Verdana"/>
                <a:cs typeface="Verdana"/>
              </a:rPr>
              <a:t>to </a:t>
            </a:r>
            <a:r>
              <a:rPr sz="1650" spc="10" dirty="0">
                <a:latin typeface="Verdana"/>
                <a:cs typeface="Verdana"/>
              </a:rPr>
              <a:t>the </a:t>
            </a:r>
            <a:r>
              <a:rPr sz="1650" dirty="0">
                <a:latin typeface="Verdana"/>
                <a:cs typeface="Verdana"/>
              </a:rPr>
              <a:t>numeric</a:t>
            </a:r>
            <a:r>
              <a:rPr sz="1650" spc="-409" dirty="0">
                <a:latin typeface="Verdana"/>
                <a:cs typeface="Verdana"/>
              </a:rPr>
              <a:t> </a:t>
            </a:r>
            <a:r>
              <a:rPr sz="1650" spc="-15" dirty="0">
                <a:latin typeface="Verdana"/>
                <a:cs typeface="Verdana"/>
              </a:rPr>
              <a:t>inputs.</a:t>
            </a:r>
            <a:endParaRPr sz="16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00990" marR="503555">
              <a:lnSpc>
                <a:spcPts val="1910"/>
              </a:lnSpc>
              <a:spcBef>
                <a:spcPts val="1415"/>
              </a:spcBef>
            </a:pPr>
            <a:r>
              <a:rPr sz="1650" spc="5" dirty="0">
                <a:latin typeface="Verdana"/>
                <a:cs typeface="Verdana"/>
              </a:rPr>
              <a:t>The mathematical </a:t>
            </a:r>
            <a:r>
              <a:rPr sz="1650" dirty="0">
                <a:latin typeface="Verdana"/>
                <a:cs typeface="Verdana"/>
              </a:rPr>
              <a:t>operations </a:t>
            </a:r>
            <a:r>
              <a:rPr sz="1650" spc="10" dirty="0">
                <a:latin typeface="Verdana"/>
                <a:cs typeface="Verdana"/>
              </a:rPr>
              <a:t>above </a:t>
            </a:r>
            <a:r>
              <a:rPr sz="1650" spc="-10" dirty="0">
                <a:latin typeface="Verdana"/>
                <a:cs typeface="Verdana"/>
              </a:rPr>
              <a:t>are</a:t>
            </a:r>
            <a:r>
              <a:rPr sz="1650" spc="-40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iteratively  </a:t>
            </a:r>
            <a:r>
              <a:rPr sz="1650" spc="-5" dirty="0">
                <a:latin typeface="Verdana"/>
                <a:cs typeface="Verdana"/>
              </a:rPr>
              <a:t>tweaked until </a:t>
            </a:r>
            <a:r>
              <a:rPr sz="1650" spc="5" dirty="0">
                <a:latin typeface="Verdana"/>
                <a:cs typeface="Verdana"/>
              </a:rPr>
              <a:t>the </a:t>
            </a:r>
            <a:r>
              <a:rPr sz="1650" spc="-5" dirty="0">
                <a:latin typeface="Verdana"/>
                <a:cs typeface="Verdana"/>
              </a:rPr>
              <a:t>desired output </a:t>
            </a:r>
            <a:r>
              <a:rPr sz="1650" dirty="0">
                <a:latin typeface="Verdana"/>
                <a:cs typeface="Verdana"/>
              </a:rPr>
              <a:t>is</a:t>
            </a:r>
            <a:r>
              <a:rPr sz="1650" spc="-36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met.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06690" y="1492609"/>
            <a:ext cx="925830" cy="1699260"/>
          </a:xfrm>
          <a:custGeom>
            <a:avLst/>
            <a:gdLst/>
            <a:ahLst/>
            <a:cxnLst/>
            <a:rect l="l" t="t" r="r" b="b"/>
            <a:pathLst>
              <a:path w="925829" h="1699260">
                <a:moveTo>
                  <a:pt x="0" y="1699259"/>
                </a:moveTo>
                <a:lnTo>
                  <a:pt x="92582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06690" y="1492609"/>
            <a:ext cx="925830" cy="1776730"/>
          </a:xfrm>
          <a:custGeom>
            <a:avLst/>
            <a:gdLst/>
            <a:ahLst/>
            <a:cxnLst/>
            <a:rect l="l" t="t" r="r" b="b"/>
            <a:pathLst>
              <a:path w="925829" h="1776729">
                <a:moveTo>
                  <a:pt x="925829" y="1776729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6690" y="1492609"/>
            <a:ext cx="925830" cy="849630"/>
          </a:xfrm>
          <a:custGeom>
            <a:avLst/>
            <a:gdLst/>
            <a:ahLst/>
            <a:cxnLst/>
            <a:rect l="l" t="t" r="r" b="b"/>
            <a:pathLst>
              <a:path w="925829" h="849630">
                <a:moveTo>
                  <a:pt x="925829" y="0"/>
                </a:moveTo>
                <a:lnTo>
                  <a:pt x="0" y="849629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6690" y="2342239"/>
            <a:ext cx="925830" cy="927100"/>
          </a:xfrm>
          <a:custGeom>
            <a:avLst/>
            <a:gdLst/>
            <a:ahLst/>
            <a:cxnLst/>
            <a:rect l="l" t="t" r="r" b="b"/>
            <a:pathLst>
              <a:path w="925829" h="927100">
                <a:moveTo>
                  <a:pt x="925829" y="92710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6690" y="1492609"/>
            <a:ext cx="849630" cy="772160"/>
          </a:xfrm>
          <a:custGeom>
            <a:avLst/>
            <a:gdLst/>
            <a:ahLst/>
            <a:cxnLst/>
            <a:rect l="l" t="t" r="r" b="b"/>
            <a:pathLst>
              <a:path w="849629" h="772160">
                <a:moveTo>
                  <a:pt x="0" y="0"/>
                </a:moveTo>
                <a:lnTo>
                  <a:pt x="849629" y="772159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6690" y="2342239"/>
            <a:ext cx="900430" cy="849630"/>
          </a:xfrm>
          <a:custGeom>
            <a:avLst/>
            <a:gdLst/>
            <a:ahLst/>
            <a:cxnLst/>
            <a:rect l="l" t="t" r="r" b="b"/>
            <a:pathLst>
              <a:path w="900429" h="849630">
                <a:moveTo>
                  <a:pt x="0" y="849630"/>
                </a:moveTo>
                <a:lnTo>
                  <a:pt x="90042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1290" y="1492609"/>
            <a:ext cx="25400" cy="1776730"/>
          </a:xfrm>
          <a:custGeom>
            <a:avLst/>
            <a:gdLst/>
            <a:ahLst/>
            <a:cxnLst/>
            <a:rect l="l" t="t" r="r" b="b"/>
            <a:pathLst>
              <a:path w="25400" h="1776729">
                <a:moveTo>
                  <a:pt x="0" y="1776729"/>
                </a:moveTo>
                <a:lnTo>
                  <a:pt x="2540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06690" y="1492609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177418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1290" y="3269339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>
                <a:moveTo>
                  <a:pt x="177418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56319" y="1492609"/>
            <a:ext cx="925830" cy="849630"/>
          </a:xfrm>
          <a:custGeom>
            <a:avLst/>
            <a:gdLst/>
            <a:ahLst/>
            <a:cxnLst/>
            <a:rect l="l" t="t" r="r" b="b"/>
            <a:pathLst>
              <a:path w="925829" h="849630">
                <a:moveTo>
                  <a:pt x="925829" y="0"/>
                </a:moveTo>
                <a:lnTo>
                  <a:pt x="0" y="849629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56319" y="2342239"/>
            <a:ext cx="900430" cy="927100"/>
          </a:xfrm>
          <a:custGeom>
            <a:avLst/>
            <a:gdLst/>
            <a:ahLst/>
            <a:cxnLst/>
            <a:rect l="l" t="t" r="r" b="b"/>
            <a:pathLst>
              <a:path w="900429" h="927100">
                <a:moveTo>
                  <a:pt x="900429" y="927100"/>
                </a:moveTo>
                <a:lnTo>
                  <a:pt x="0" y="0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06690" y="1492609"/>
            <a:ext cx="925830" cy="386080"/>
          </a:xfrm>
          <a:custGeom>
            <a:avLst/>
            <a:gdLst/>
            <a:ahLst/>
            <a:cxnLst/>
            <a:rect l="l" t="t" r="r" b="b"/>
            <a:pathLst>
              <a:path w="925829" h="386080">
                <a:moveTo>
                  <a:pt x="0" y="0"/>
                </a:moveTo>
                <a:lnTo>
                  <a:pt x="925829" y="386079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06690" y="2342239"/>
            <a:ext cx="849630" cy="0"/>
          </a:xfrm>
          <a:custGeom>
            <a:avLst/>
            <a:gdLst/>
            <a:ahLst/>
            <a:cxnLst/>
            <a:rect l="l" t="t" r="r" b="b"/>
            <a:pathLst>
              <a:path w="849629">
                <a:moveTo>
                  <a:pt x="84962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06690" y="1878689"/>
            <a:ext cx="925830" cy="463550"/>
          </a:xfrm>
          <a:custGeom>
            <a:avLst/>
            <a:gdLst/>
            <a:ahLst/>
            <a:cxnLst/>
            <a:rect l="l" t="t" r="r" b="b"/>
            <a:pathLst>
              <a:path w="925829" h="463550">
                <a:moveTo>
                  <a:pt x="925829" y="0"/>
                </a:moveTo>
                <a:lnTo>
                  <a:pt x="0" y="46355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32519" y="1492609"/>
            <a:ext cx="849630" cy="386080"/>
          </a:xfrm>
          <a:custGeom>
            <a:avLst/>
            <a:gdLst/>
            <a:ahLst/>
            <a:cxnLst/>
            <a:rect l="l" t="t" r="r" b="b"/>
            <a:pathLst>
              <a:path w="849629" h="386080">
                <a:moveTo>
                  <a:pt x="849629" y="0"/>
                </a:moveTo>
                <a:lnTo>
                  <a:pt x="0" y="386079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6690" y="2805789"/>
            <a:ext cx="925830" cy="386080"/>
          </a:xfrm>
          <a:custGeom>
            <a:avLst/>
            <a:gdLst/>
            <a:ahLst/>
            <a:cxnLst/>
            <a:rect l="l" t="t" r="r" b="b"/>
            <a:pathLst>
              <a:path w="925829" h="386080">
                <a:moveTo>
                  <a:pt x="0" y="386080"/>
                </a:moveTo>
                <a:lnTo>
                  <a:pt x="925829" y="0"/>
                </a:lnTo>
              </a:path>
            </a:pathLst>
          </a:custGeom>
          <a:ln w="718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32519" y="2805789"/>
            <a:ext cx="772160" cy="463550"/>
          </a:xfrm>
          <a:custGeom>
            <a:avLst/>
            <a:gdLst/>
            <a:ahLst/>
            <a:cxnLst/>
            <a:rect l="l" t="t" r="r" b="b"/>
            <a:pathLst>
              <a:path w="772159" h="463550">
                <a:moveTo>
                  <a:pt x="772159" y="46355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06690" y="2342239"/>
            <a:ext cx="900430" cy="463550"/>
          </a:xfrm>
          <a:custGeom>
            <a:avLst/>
            <a:gdLst/>
            <a:ahLst/>
            <a:cxnLst/>
            <a:rect l="l" t="t" r="r" b="b"/>
            <a:pathLst>
              <a:path w="900429" h="463550">
                <a:moveTo>
                  <a:pt x="900429" y="463550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6690" y="1492609"/>
            <a:ext cx="925830" cy="1313180"/>
          </a:xfrm>
          <a:custGeom>
            <a:avLst/>
            <a:gdLst/>
            <a:ahLst/>
            <a:cxnLst/>
            <a:rect l="l" t="t" r="r" b="b"/>
            <a:pathLst>
              <a:path w="925829" h="1313180">
                <a:moveTo>
                  <a:pt x="925829" y="1313179"/>
                </a:moveTo>
                <a:lnTo>
                  <a:pt x="0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06690" y="1878689"/>
            <a:ext cx="925830" cy="1313180"/>
          </a:xfrm>
          <a:custGeom>
            <a:avLst/>
            <a:gdLst/>
            <a:ahLst/>
            <a:cxnLst/>
            <a:rect l="l" t="t" r="r" b="b"/>
            <a:pathLst>
              <a:path w="925829" h="1313180">
                <a:moveTo>
                  <a:pt x="0" y="1313180"/>
                </a:moveTo>
                <a:lnTo>
                  <a:pt x="925829" y="0"/>
                </a:lnTo>
              </a:path>
            </a:pathLst>
          </a:custGeom>
          <a:ln w="71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1440" y="1413869"/>
            <a:ext cx="212089" cy="207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80959" y="3116939"/>
            <a:ext cx="212090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80959" y="2235560"/>
            <a:ext cx="212090" cy="205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23300" y="2235560"/>
            <a:ext cx="212090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23300" y="1780900"/>
            <a:ext cx="212090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16950" y="2705460"/>
            <a:ext cx="212090" cy="205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43719" y="3147419"/>
            <a:ext cx="212089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43719" y="1413869"/>
            <a:ext cx="213359" cy="207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24569" y="3177900"/>
            <a:ext cx="212089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29650" y="1394819"/>
            <a:ext cx="212090" cy="205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69</a:t>
            </a:fld>
            <a:endParaRPr spc="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223759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4280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4359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79" y="1920599"/>
            <a:ext cx="2376170" cy="19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60169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77690" y="2718160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7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6109" y="4313280"/>
            <a:ext cx="553339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55" dirty="0">
                <a:latin typeface="Tahoma"/>
                <a:cs typeface="Tahoma"/>
              </a:rPr>
              <a:t>Twist!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250" dirty="0">
                <a:latin typeface="Arial"/>
                <a:cs typeface="Arial"/>
              </a:rPr>
              <a:t>3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spc="140" dirty="0">
                <a:latin typeface="Tahoma"/>
                <a:cs typeface="Tahoma"/>
              </a:rPr>
              <a:t>was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85" dirty="0">
                <a:latin typeface="Tahoma"/>
                <a:cs typeface="Tahoma"/>
              </a:rPr>
              <a:t>just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opened.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70" dirty="0">
                <a:latin typeface="Tahoma"/>
                <a:cs typeface="Tahoma"/>
              </a:rPr>
              <a:t>It’s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a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goat.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spc="135" dirty="0">
                <a:latin typeface="Tahoma"/>
                <a:cs typeface="Tahoma"/>
              </a:rPr>
              <a:t>Did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you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want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switch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from</a:t>
            </a:r>
            <a:r>
              <a:rPr sz="1800" spc="50" dirty="0">
                <a:latin typeface="Tahoma"/>
                <a:cs typeface="Tahoma"/>
              </a:rPr>
              <a:t>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250" dirty="0">
                <a:latin typeface="Arial"/>
                <a:cs typeface="Arial"/>
              </a:rPr>
              <a:t>1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spc="105" dirty="0">
                <a:latin typeface="Tahoma"/>
                <a:cs typeface="Tahoma"/>
              </a:rPr>
              <a:t>to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b="1" spc="160" dirty="0">
                <a:latin typeface="Arial"/>
                <a:cs typeface="Arial"/>
              </a:rPr>
              <a:t>Door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175" dirty="0">
                <a:latin typeface="Arial"/>
                <a:cs typeface="Arial"/>
              </a:rPr>
              <a:t>2</a:t>
            </a:r>
            <a:r>
              <a:rPr sz="1800" spc="175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19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</a:t>
            </a:r>
            <a:r>
              <a:rPr spc="90" dirty="0"/>
              <a:t> </a:t>
            </a:r>
            <a:r>
              <a:rPr spc="23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500" y="1309729"/>
            <a:ext cx="9308465" cy="5403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210"/>
              </a:spcBef>
            </a:pPr>
            <a:r>
              <a:rPr sz="1700" b="1" spc="150" dirty="0">
                <a:latin typeface="Arial"/>
                <a:cs typeface="Arial"/>
              </a:rPr>
              <a:t>Suppose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235" dirty="0">
                <a:latin typeface="Arial"/>
                <a:cs typeface="Arial"/>
              </a:rPr>
              <a:t>we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215" dirty="0">
                <a:latin typeface="Arial"/>
                <a:cs typeface="Arial"/>
              </a:rPr>
              <a:t>wanted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185" dirty="0">
                <a:latin typeface="Arial"/>
                <a:cs typeface="Arial"/>
              </a:rPr>
              <a:t>to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200" dirty="0">
                <a:latin typeface="Arial"/>
                <a:cs typeface="Arial"/>
              </a:rPr>
              <a:t>take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204" dirty="0">
                <a:latin typeface="Arial"/>
                <a:cs typeface="Arial"/>
              </a:rPr>
              <a:t>a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165" dirty="0">
                <a:latin typeface="Arial"/>
                <a:cs typeface="Arial"/>
              </a:rPr>
              <a:t>background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125" dirty="0">
                <a:latin typeface="Arial"/>
                <a:cs typeface="Arial"/>
              </a:rPr>
              <a:t>color</a:t>
            </a:r>
            <a:r>
              <a:rPr sz="1700" b="1" spc="140" dirty="0">
                <a:latin typeface="Arial"/>
                <a:cs typeface="Arial"/>
              </a:rPr>
              <a:t> </a:t>
            </a:r>
            <a:r>
              <a:rPr sz="1700" b="1" spc="160" dirty="0">
                <a:latin typeface="Arial"/>
                <a:cs typeface="Arial"/>
              </a:rPr>
              <a:t>(in</a:t>
            </a:r>
            <a:r>
              <a:rPr sz="1700" b="1" spc="140" dirty="0">
                <a:latin typeface="Arial"/>
                <a:cs typeface="Arial"/>
              </a:rPr>
              <a:t> </a:t>
            </a:r>
            <a:r>
              <a:rPr sz="1700" b="1" spc="80" dirty="0">
                <a:latin typeface="Arial"/>
                <a:cs typeface="Arial"/>
              </a:rPr>
              <a:t>RGB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165" dirty="0">
                <a:latin typeface="Arial"/>
                <a:cs typeface="Arial"/>
              </a:rPr>
              <a:t>values)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190" dirty="0">
                <a:latin typeface="Arial"/>
                <a:cs typeface="Arial"/>
              </a:rPr>
              <a:t>and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170" dirty="0">
                <a:latin typeface="Arial"/>
                <a:cs typeface="Arial"/>
              </a:rPr>
              <a:t>predict  </a:t>
            </a:r>
            <a:r>
              <a:rPr sz="1700" b="1" spc="204" dirty="0">
                <a:latin typeface="Arial"/>
                <a:cs typeface="Arial"/>
              </a:rPr>
              <a:t>a </a:t>
            </a:r>
            <a:r>
              <a:rPr sz="1700" b="1" spc="170" dirty="0">
                <a:latin typeface="Arial"/>
                <a:cs typeface="Arial"/>
              </a:rPr>
              <a:t>light/dark </a:t>
            </a:r>
            <a:r>
              <a:rPr sz="1700" b="1" spc="180" dirty="0">
                <a:latin typeface="Arial"/>
                <a:cs typeface="Arial"/>
              </a:rPr>
              <a:t>font </a:t>
            </a:r>
            <a:r>
              <a:rPr sz="1700" b="1" spc="160" dirty="0">
                <a:latin typeface="Arial"/>
                <a:cs typeface="Arial"/>
              </a:rPr>
              <a:t>for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180" dirty="0">
                <a:latin typeface="Arial"/>
                <a:cs typeface="Arial"/>
              </a:rPr>
              <a:t>it.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00" y="2961999"/>
            <a:ext cx="876236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b="1" spc="165" dirty="0">
                <a:latin typeface="Arial"/>
                <a:cs typeface="Arial"/>
              </a:rPr>
              <a:t>If </a:t>
            </a:r>
            <a:r>
              <a:rPr sz="1700" b="1" spc="155" dirty="0">
                <a:latin typeface="Arial"/>
                <a:cs typeface="Arial"/>
              </a:rPr>
              <a:t>you </a:t>
            </a:r>
            <a:r>
              <a:rPr sz="1700" b="1" spc="15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search </a:t>
            </a:r>
            <a:r>
              <a:rPr sz="1700" b="1" spc="175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around </a:t>
            </a:r>
            <a:r>
              <a:rPr sz="1700" b="1" spc="16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Stack </a:t>
            </a:r>
            <a:r>
              <a:rPr sz="1700" b="1" spc="17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Overflow</a:t>
            </a:r>
            <a:r>
              <a:rPr sz="1700" b="1" spc="170" dirty="0">
                <a:latin typeface="Arial"/>
                <a:cs typeface="Arial"/>
              </a:rPr>
              <a:t>, </a:t>
            </a:r>
            <a:r>
              <a:rPr sz="1700" b="1" spc="204" dirty="0">
                <a:latin typeface="Arial"/>
                <a:cs typeface="Arial"/>
              </a:rPr>
              <a:t>there </a:t>
            </a:r>
            <a:r>
              <a:rPr sz="1700" b="1" spc="90" dirty="0">
                <a:latin typeface="Arial"/>
                <a:cs typeface="Arial"/>
              </a:rPr>
              <a:t>is </a:t>
            </a:r>
            <a:r>
              <a:rPr sz="1700" b="1" spc="204" dirty="0">
                <a:latin typeface="Arial"/>
                <a:cs typeface="Arial"/>
              </a:rPr>
              <a:t>a </a:t>
            </a:r>
            <a:r>
              <a:rPr sz="1700" b="1" spc="140" dirty="0">
                <a:latin typeface="Arial"/>
                <a:cs typeface="Arial"/>
              </a:rPr>
              <a:t>nice </a:t>
            </a:r>
            <a:r>
              <a:rPr sz="1700" b="1" spc="180" dirty="0">
                <a:latin typeface="Arial"/>
                <a:cs typeface="Arial"/>
              </a:rPr>
              <a:t>formula </a:t>
            </a:r>
            <a:r>
              <a:rPr sz="1700" b="1" spc="185" dirty="0">
                <a:latin typeface="Arial"/>
                <a:cs typeface="Arial"/>
              </a:rPr>
              <a:t>to </a:t>
            </a:r>
            <a:r>
              <a:rPr sz="1700" b="1" spc="155" dirty="0">
                <a:latin typeface="Arial"/>
                <a:cs typeface="Arial"/>
              </a:rPr>
              <a:t>do</a:t>
            </a:r>
            <a:r>
              <a:rPr sz="1700" b="1" spc="-275" dirty="0">
                <a:latin typeface="Arial"/>
                <a:cs typeface="Arial"/>
              </a:rPr>
              <a:t> </a:t>
            </a:r>
            <a:r>
              <a:rPr sz="1700" b="1" spc="140" dirty="0">
                <a:latin typeface="Arial"/>
                <a:cs typeface="Arial"/>
              </a:rPr>
              <a:t>this: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500" y="4709519"/>
            <a:ext cx="899858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b="1" spc="170" dirty="0">
                <a:latin typeface="Arial"/>
                <a:cs typeface="Arial"/>
              </a:rPr>
              <a:t>But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220" dirty="0">
                <a:latin typeface="Arial"/>
                <a:cs typeface="Arial"/>
              </a:rPr>
              <a:t>what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145" dirty="0">
                <a:latin typeface="Arial"/>
                <a:cs typeface="Arial"/>
              </a:rPr>
              <a:t>if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235" dirty="0">
                <a:latin typeface="Arial"/>
                <a:cs typeface="Arial"/>
              </a:rPr>
              <a:t>we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160" dirty="0">
                <a:latin typeface="Arial"/>
                <a:cs typeface="Arial"/>
              </a:rPr>
              <a:t>do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185" dirty="0">
                <a:latin typeface="Arial"/>
                <a:cs typeface="Arial"/>
              </a:rPr>
              <a:t>not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190" dirty="0">
                <a:latin typeface="Arial"/>
                <a:cs typeface="Arial"/>
              </a:rPr>
              <a:t>know</a:t>
            </a:r>
            <a:r>
              <a:rPr sz="1700" b="1" spc="125" dirty="0">
                <a:latin typeface="Arial"/>
                <a:cs typeface="Arial"/>
              </a:rPr>
              <a:t> </a:t>
            </a:r>
            <a:r>
              <a:rPr sz="1700" b="1" spc="210" dirty="0">
                <a:latin typeface="Arial"/>
                <a:cs typeface="Arial"/>
              </a:rPr>
              <a:t>the</a:t>
            </a:r>
            <a:r>
              <a:rPr sz="1700" b="1" spc="140" dirty="0">
                <a:latin typeface="Arial"/>
                <a:cs typeface="Arial"/>
              </a:rPr>
              <a:t> </a:t>
            </a:r>
            <a:r>
              <a:rPr sz="1700" b="1" spc="150" dirty="0">
                <a:latin typeface="Arial"/>
                <a:cs typeface="Arial"/>
              </a:rPr>
              <a:t>formula?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160" dirty="0">
                <a:latin typeface="Arial"/>
                <a:cs typeface="Arial"/>
              </a:rPr>
              <a:t>Or</a:t>
            </a:r>
            <a:r>
              <a:rPr sz="1700" b="1" spc="135" dirty="0">
                <a:latin typeface="Arial"/>
                <a:cs typeface="Arial"/>
              </a:rPr>
              <a:t> </a:t>
            </a:r>
            <a:r>
              <a:rPr sz="1700" b="1" spc="175" dirty="0">
                <a:latin typeface="Arial"/>
                <a:cs typeface="Arial"/>
              </a:rPr>
              <a:t>one</a:t>
            </a:r>
            <a:r>
              <a:rPr sz="1700" b="1" spc="135" dirty="0">
                <a:latin typeface="Arial"/>
                <a:cs typeface="Arial"/>
              </a:rPr>
              <a:t> </a:t>
            </a:r>
            <a:r>
              <a:rPr sz="1700" b="1" spc="175" dirty="0">
                <a:latin typeface="Arial"/>
                <a:cs typeface="Arial"/>
              </a:rPr>
              <a:t>hasn’t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195" dirty="0">
                <a:latin typeface="Arial"/>
                <a:cs typeface="Arial"/>
              </a:rPr>
              <a:t>been</a:t>
            </a:r>
            <a:r>
              <a:rPr sz="1700" b="1" spc="130" dirty="0">
                <a:latin typeface="Arial"/>
                <a:cs typeface="Arial"/>
              </a:rPr>
              <a:t> discovered?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3120" y="3657960"/>
            <a:ext cx="4733249" cy="40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4879" y="210347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70</a:t>
            </a:fld>
            <a:endParaRPr spc="250" dirty="0"/>
          </a:p>
        </p:txBody>
      </p:sp>
      <p:sp>
        <p:nvSpPr>
          <p:cNvPr id="8" name="object 8"/>
          <p:cNvSpPr txBox="1"/>
          <p:nvPr/>
        </p:nvSpPr>
        <p:spPr>
          <a:xfrm>
            <a:off x="3017520" y="210347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54510"/>
            <a:ext cx="8926830" cy="6108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29"/>
              </a:spcBef>
            </a:pPr>
            <a:r>
              <a:rPr sz="1950" b="1" spc="170" dirty="0">
                <a:latin typeface="Arial"/>
                <a:cs typeface="Arial"/>
              </a:rPr>
              <a:t>Let’s </a:t>
            </a:r>
            <a:r>
              <a:rPr sz="1950" b="1" spc="210" dirty="0">
                <a:latin typeface="Arial"/>
                <a:cs typeface="Arial"/>
              </a:rPr>
              <a:t>represent </a:t>
            </a:r>
            <a:r>
              <a:rPr sz="1950" b="1" spc="185" dirty="0">
                <a:latin typeface="Arial"/>
                <a:cs typeface="Arial"/>
              </a:rPr>
              <a:t>background </a:t>
            </a:r>
            <a:r>
              <a:rPr sz="1950" b="1" spc="140" dirty="0">
                <a:latin typeface="Arial"/>
                <a:cs typeface="Arial"/>
              </a:rPr>
              <a:t>color </a:t>
            </a:r>
            <a:r>
              <a:rPr sz="1950" b="1" spc="150" dirty="0">
                <a:latin typeface="Arial"/>
                <a:cs typeface="Arial"/>
              </a:rPr>
              <a:t>as </a:t>
            </a:r>
            <a:r>
              <a:rPr sz="1950" b="1" spc="270" dirty="0">
                <a:latin typeface="Arial"/>
                <a:cs typeface="Arial"/>
              </a:rPr>
              <a:t>3 </a:t>
            </a:r>
            <a:r>
              <a:rPr sz="1950" b="1" spc="190" dirty="0">
                <a:latin typeface="Arial"/>
                <a:cs typeface="Arial"/>
              </a:rPr>
              <a:t>numeric </a:t>
            </a:r>
            <a:r>
              <a:rPr sz="1950" b="1" spc="85" dirty="0">
                <a:latin typeface="Arial"/>
                <a:cs typeface="Arial"/>
              </a:rPr>
              <a:t>RGB </a:t>
            </a:r>
            <a:r>
              <a:rPr sz="1950" b="1" spc="180" dirty="0">
                <a:latin typeface="Arial"/>
                <a:cs typeface="Arial"/>
              </a:rPr>
              <a:t>inputs,</a:t>
            </a:r>
            <a:r>
              <a:rPr sz="1950" b="1" spc="-100" dirty="0">
                <a:latin typeface="Arial"/>
                <a:cs typeface="Arial"/>
              </a:rPr>
              <a:t> </a:t>
            </a:r>
            <a:r>
              <a:rPr sz="1950" b="1" spc="204" dirty="0">
                <a:latin typeface="Arial"/>
                <a:cs typeface="Arial"/>
              </a:rPr>
              <a:t>and  </a:t>
            </a:r>
            <a:r>
              <a:rPr sz="1950" b="1" spc="190" dirty="0">
                <a:latin typeface="Arial"/>
                <a:cs typeface="Arial"/>
              </a:rPr>
              <a:t>predict </a:t>
            </a:r>
            <a:r>
              <a:rPr sz="1950" b="1" spc="235" dirty="0">
                <a:latin typeface="Arial"/>
                <a:cs typeface="Arial"/>
              </a:rPr>
              <a:t>whether </a:t>
            </a:r>
            <a:r>
              <a:rPr sz="1950" b="1" spc="229" dirty="0">
                <a:latin typeface="Arial"/>
                <a:cs typeface="Arial"/>
              </a:rPr>
              <a:t>a </a:t>
            </a:r>
            <a:r>
              <a:rPr sz="1950" b="1" spc="135" dirty="0">
                <a:latin typeface="Arial"/>
                <a:cs typeface="Arial"/>
              </a:rPr>
              <a:t>DARK/LIGHT </a:t>
            </a:r>
            <a:r>
              <a:rPr sz="1950" b="1" spc="204" dirty="0">
                <a:latin typeface="Arial"/>
                <a:cs typeface="Arial"/>
              </a:rPr>
              <a:t>font </a:t>
            </a:r>
            <a:r>
              <a:rPr sz="1950" b="1" spc="160" dirty="0">
                <a:latin typeface="Arial"/>
                <a:cs typeface="Arial"/>
              </a:rPr>
              <a:t>should </a:t>
            </a:r>
            <a:r>
              <a:rPr sz="1950" b="1" spc="220" dirty="0">
                <a:latin typeface="Arial"/>
                <a:cs typeface="Arial"/>
              </a:rPr>
              <a:t>be</a:t>
            </a:r>
            <a:r>
              <a:rPr sz="1950" b="1" spc="-185" dirty="0">
                <a:latin typeface="Arial"/>
                <a:cs typeface="Arial"/>
              </a:rPr>
              <a:t> </a:t>
            </a:r>
            <a:r>
              <a:rPr sz="1950" b="1" spc="185" dirty="0">
                <a:latin typeface="Arial"/>
                <a:cs typeface="Arial"/>
              </a:rPr>
              <a:t>used.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910" y="266862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19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4910" y="266862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19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4910" y="26686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4820" y="32172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22220" y="279690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4910" y="329219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19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19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19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4910" y="329219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19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4910" y="3292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48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22220" y="342046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4910" y="393228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19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19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54910" y="393228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19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19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1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4910" y="3932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820" y="44809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22220" y="40605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34329" y="2975969"/>
            <a:ext cx="547370" cy="548640"/>
          </a:xfrm>
          <a:custGeom>
            <a:avLst/>
            <a:gdLst/>
            <a:ahLst/>
            <a:cxnLst/>
            <a:rect l="l" t="t" r="r" b="b"/>
            <a:pathLst>
              <a:path w="547370" h="548639">
                <a:moveTo>
                  <a:pt x="273050" y="0"/>
                </a:moveTo>
                <a:lnTo>
                  <a:pt x="222878" y="4264"/>
                </a:lnTo>
                <a:lnTo>
                  <a:pt x="176104" y="16619"/>
                </a:lnTo>
                <a:lnTo>
                  <a:pt x="133397" y="36406"/>
                </a:lnTo>
                <a:lnTo>
                  <a:pt x="95424" y="62966"/>
                </a:lnTo>
                <a:lnTo>
                  <a:pt x="62855" y="95641"/>
                </a:lnTo>
                <a:lnTo>
                  <a:pt x="36359" y="133773"/>
                </a:lnTo>
                <a:lnTo>
                  <a:pt x="16605" y="176702"/>
                </a:lnTo>
                <a:lnTo>
                  <a:pt x="4262" y="223770"/>
                </a:lnTo>
                <a:lnTo>
                  <a:pt x="0" y="274319"/>
                </a:lnTo>
                <a:lnTo>
                  <a:pt x="4262" y="324534"/>
                </a:lnTo>
                <a:lnTo>
                  <a:pt x="16605" y="371425"/>
                </a:lnTo>
                <a:lnTo>
                  <a:pt x="36359" y="414302"/>
                </a:lnTo>
                <a:lnTo>
                  <a:pt x="62855" y="452475"/>
                </a:lnTo>
                <a:lnTo>
                  <a:pt x="95424" y="485254"/>
                </a:lnTo>
                <a:lnTo>
                  <a:pt x="133397" y="511951"/>
                </a:lnTo>
                <a:lnTo>
                  <a:pt x="176104" y="531873"/>
                </a:lnTo>
                <a:lnTo>
                  <a:pt x="222878" y="544333"/>
                </a:lnTo>
                <a:lnTo>
                  <a:pt x="273050" y="548639"/>
                </a:lnTo>
                <a:lnTo>
                  <a:pt x="323599" y="544333"/>
                </a:lnTo>
                <a:lnTo>
                  <a:pt x="370667" y="531873"/>
                </a:lnTo>
                <a:lnTo>
                  <a:pt x="413596" y="511951"/>
                </a:lnTo>
                <a:lnTo>
                  <a:pt x="451728" y="485254"/>
                </a:lnTo>
                <a:lnTo>
                  <a:pt x="484403" y="452475"/>
                </a:lnTo>
                <a:lnTo>
                  <a:pt x="510963" y="414302"/>
                </a:lnTo>
                <a:lnTo>
                  <a:pt x="530750" y="371425"/>
                </a:lnTo>
                <a:lnTo>
                  <a:pt x="543105" y="324534"/>
                </a:lnTo>
                <a:lnTo>
                  <a:pt x="547370" y="274319"/>
                </a:lnTo>
                <a:lnTo>
                  <a:pt x="543105" y="223770"/>
                </a:lnTo>
                <a:lnTo>
                  <a:pt x="530750" y="176702"/>
                </a:lnTo>
                <a:lnTo>
                  <a:pt x="510963" y="133773"/>
                </a:lnTo>
                <a:lnTo>
                  <a:pt x="484403" y="95641"/>
                </a:lnTo>
                <a:lnTo>
                  <a:pt x="451728" y="62966"/>
                </a:lnTo>
                <a:lnTo>
                  <a:pt x="413596" y="36406"/>
                </a:lnTo>
                <a:lnTo>
                  <a:pt x="370667" y="16619"/>
                </a:lnTo>
                <a:lnTo>
                  <a:pt x="323599" y="4264"/>
                </a:lnTo>
                <a:lnTo>
                  <a:pt x="27305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4329" y="2975969"/>
            <a:ext cx="547370" cy="548640"/>
          </a:xfrm>
          <a:custGeom>
            <a:avLst/>
            <a:gdLst/>
            <a:ahLst/>
            <a:cxnLst/>
            <a:rect l="l" t="t" r="r" b="b"/>
            <a:pathLst>
              <a:path w="547370" h="548639">
                <a:moveTo>
                  <a:pt x="273050" y="0"/>
                </a:moveTo>
                <a:lnTo>
                  <a:pt x="323599" y="4264"/>
                </a:lnTo>
                <a:lnTo>
                  <a:pt x="370667" y="16619"/>
                </a:lnTo>
                <a:lnTo>
                  <a:pt x="413596" y="36406"/>
                </a:lnTo>
                <a:lnTo>
                  <a:pt x="451728" y="62966"/>
                </a:lnTo>
                <a:lnTo>
                  <a:pt x="484403" y="95641"/>
                </a:lnTo>
                <a:lnTo>
                  <a:pt x="510963" y="133773"/>
                </a:lnTo>
                <a:lnTo>
                  <a:pt x="530750" y="176702"/>
                </a:lnTo>
                <a:lnTo>
                  <a:pt x="543105" y="223770"/>
                </a:lnTo>
                <a:lnTo>
                  <a:pt x="547370" y="274319"/>
                </a:lnTo>
                <a:lnTo>
                  <a:pt x="543105" y="324534"/>
                </a:lnTo>
                <a:lnTo>
                  <a:pt x="530750" y="371425"/>
                </a:lnTo>
                <a:lnTo>
                  <a:pt x="510963" y="414302"/>
                </a:lnTo>
                <a:lnTo>
                  <a:pt x="484403" y="452475"/>
                </a:lnTo>
                <a:lnTo>
                  <a:pt x="451728" y="485254"/>
                </a:lnTo>
                <a:lnTo>
                  <a:pt x="413596" y="511951"/>
                </a:lnTo>
                <a:lnTo>
                  <a:pt x="370667" y="531873"/>
                </a:lnTo>
                <a:lnTo>
                  <a:pt x="323599" y="544333"/>
                </a:lnTo>
                <a:lnTo>
                  <a:pt x="273050" y="548639"/>
                </a:lnTo>
                <a:lnTo>
                  <a:pt x="222878" y="544333"/>
                </a:lnTo>
                <a:lnTo>
                  <a:pt x="176104" y="531873"/>
                </a:lnTo>
                <a:lnTo>
                  <a:pt x="133397" y="511951"/>
                </a:lnTo>
                <a:lnTo>
                  <a:pt x="95424" y="485254"/>
                </a:lnTo>
                <a:lnTo>
                  <a:pt x="62855" y="452475"/>
                </a:lnTo>
                <a:lnTo>
                  <a:pt x="36359" y="414302"/>
                </a:lnTo>
                <a:lnTo>
                  <a:pt x="16605" y="371425"/>
                </a:lnTo>
                <a:lnTo>
                  <a:pt x="4262" y="324534"/>
                </a:lnTo>
                <a:lnTo>
                  <a:pt x="0" y="274319"/>
                </a:lnTo>
                <a:lnTo>
                  <a:pt x="4262" y="223770"/>
                </a:lnTo>
                <a:lnTo>
                  <a:pt x="16605" y="176702"/>
                </a:lnTo>
                <a:lnTo>
                  <a:pt x="36359" y="133773"/>
                </a:lnTo>
                <a:lnTo>
                  <a:pt x="62855" y="95641"/>
                </a:lnTo>
                <a:lnTo>
                  <a:pt x="95424" y="62966"/>
                </a:lnTo>
                <a:lnTo>
                  <a:pt x="133397" y="36406"/>
                </a:lnTo>
                <a:lnTo>
                  <a:pt x="176104" y="16619"/>
                </a:lnTo>
                <a:lnTo>
                  <a:pt x="222878" y="4264"/>
                </a:lnTo>
                <a:lnTo>
                  <a:pt x="27305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4329" y="29759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82970" y="35246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31179" y="3104239"/>
            <a:ext cx="154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34329" y="3616049"/>
            <a:ext cx="547370" cy="548640"/>
          </a:xfrm>
          <a:custGeom>
            <a:avLst/>
            <a:gdLst/>
            <a:ahLst/>
            <a:cxnLst/>
            <a:rect l="l" t="t" r="r" b="b"/>
            <a:pathLst>
              <a:path w="547370" h="548639">
                <a:moveTo>
                  <a:pt x="273050" y="0"/>
                </a:moveTo>
                <a:lnTo>
                  <a:pt x="222878" y="4264"/>
                </a:lnTo>
                <a:lnTo>
                  <a:pt x="176104" y="16619"/>
                </a:lnTo>
                <a:lnTo>
                  <a:pt x="133397" y="36406"/>
                </a:lnTo>
                <a:lnTo>
                  <a:pt x="95424" y="62966"/>
                </a:lnTo>
                <a:lnTo>
                  <a:pt x="62855" y="95641"/>
                </a:lnTo>
                <a:lnTo>
                  <a:pt x="36359" y="133773"/>
                </a:lnTo>
                <a:lnTo>
                  <a:pt x="16605" y="176702"/>
                </a:lnTo>
                <a:lnTo>
                  <a:pt x="4262" y="223770"/>
                </a:lnTo>
                <a:lnTo>
                  <a:pt x="0" y="274319"/>
                </a:lnTo>
                <a:lnTo>
                  <a:pt x="4262" y="324534"/>
                </a:lnTo>
                <a:lnTo>
                  <a:pt x="16605" y="371425"/>
                </a:lnTo>
                <a:lnTo>
                  <a:pt x="36359" y="414302"/>
                </a:lnTo>
                <a:lnTo>
                  <a:pt x="62855" y="452475"/>
                </a:lnTo>
                <a:lnTo>
                  <a:pt x="95424" y="485254"/>
                </a:lnTo>
                <a:lnTo>
                  <a:pt x="133397" y="511951"/>
                </a:lnTo>
                <a:lnTo>
                  <a:pt x="176104" y="531873"/>
                </a:lnTo>
                <a:lnTo>
                  <a:pt x="222878" y="544333"/>
                </a:lnTo>
                <a:lnTo>
                  <a:pt x="273050" y="548639"/>
                </a:lnTo>
                <a:lnTo>
                  <a:pt x="323599" y="544333"/>
                </a:lnTo>
                <a:lnTo>
                  <a:pt x="370667" y="531873"/>
                </a:lnTo>
                <a:lnTo>
                  <a:pt x="413596" y="511951"/>
                </a:lnTo>
                <a:lnTo>
                  <a:pt x="451728" y="485254"/>
                </a:lnTo>
                <a:lnTo>
                  <a:pt x="484403" y="452475"/>
                </a:lnTo>
                <a:lnTo>
                  <a:pt x="510963" y="414302"/>
                </a:lnTo>
                <a:lnTo>
                  <a:pt x="530750" y="371425"/>
                </a:lnTo>
                <a:lnTo>
                  <a:pt x="543105" y="324534"/>
                </a:lnTo>
                <a:lnTo>
                  <a:pt x="547370" y="274319"/>
                </a:lnTo>
                <a:lnTo>
                  <a:pt x="543105" y="223770"/>
                </a:lnTo>
                <a:lnTo>
                  <a:pt x="530750" y="176702"/>
                </a:lnTo>
                <a:lnTo>
                  <a:pt x="510963" y="133773"/>
                </a:lnTo>
                <a:lnTo>
                  <a:pt x="484403" y="95641"/>
                </a:lnTo>
                <a:lnTo>
                  <a:pt x="451728" y="62966"/>
                </a:lnTo>
                <a:lnTo>
                  <a:pt x="413596" y="36406"/>
                </a:lnTo>
                <a:lnTo>
                  <a:pt x="370667" y="16619"/>
                </a:lnTo>
                <a:lnTo>
                  <a:pt x="323599" y="4264"/>
                </a:lnTo>
                <a:lnTo>
                  <a:pt x="273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4329" y="3616049"/>
            <a:ext cx="547370" cy="548640"/>
          </a:xfrm>
          <a:custGeom>
            <a:avLst/>
            <a:gdLst/>
            <a:ahLst/>
            <a:cxnLst/>
            <a:rect l="l" t="t" r="r" b="b"/>
            <a:pathLst>
              <a:path w="547370" h="548639">
                <a:moveTo>
                  <a:pt x="273050" y="0"/>
                </a:moveTo>
                <a:lnTo>
                  <a:pt x="323599" y="4264"/>
                </a:lnTo>
                <a:lnTo>
                  <a:pt x="370667" y="16619"/>
                </a:lnTo>
                <a:lnTo>
                  <a:pt x="413596" y="36406"/>
                </a:lnTo>
                <a:lnTo>
                  <a:pt x="451728" y="62966"/>
                </a:lnTo>
                <a:lnTo>
                  <a:pt x="484403" y="95641"/>
                </a:lnTo>
                <a:lnTo>
                  <a:pt x="510963" y="133773"/>
                </a:lnTo>
                <a:lnTo>
                  <a:pt x="530750" y="176702"/>
                </a:lnTo>
                <a:lnTo>
                  <a:pt x="543105" y="223770"/>
                </a:lnTo>
                <a:lnTo>
                  <a:pt x="547370" y="274319"/>
                </a:lnTo>
                <a:lnTo>
                  <a:pt x="543105" y="324534"/>
                </a:lnTo>
                <a:lnTo>
                  <a:pt x="530750" y="371425"/>
                </a:lnTo>
                <a:lnTo>
                  <a:pt x="510963" y="414302"/>
                </a:lnTo>
                <a:lnTo>
                  <a:pt x="484403" y="452475"/>
                </a:lnTo>
                <a:lnTo>
                  <a:pt x="451728" y="485254"/>
                </a:lnTo>
                <a:lnTo>
                  <a:pt x="413596" y="511951"/>
                </a:lnTo>
                <a:lnTo>
                  <a:pt x="370667" y="531873"/>
                </a:lnTo>
                <a:lnTo>
                  <a:pt x="323599" y="544333"/>
                </a:lnTo>
                <a:lnTo>
                  <a:pt x="273050" y="548639"/>
                </a:lnTo>
                <a:lnTo>
                  <a:pt x="222878" y="544333"/>
                </a:lnTo>
                <a:lnTo>
                  <a:pt x="176104" y="531873"/>
                </a:lnTo>
                <a:lnTo>
                  <a:pt x="133397" y="511951"/>
                </a:lnTo>
                <a:lnTo>
                  <a:pt x="95424" y="485254"/>
                </a:lnTo>
                <a:lnTo>
                  <a:pt x="62855" y="452475"/>
                </a:lnTo>
                <a:lnTo>
                  <a:pt x="36359" y="414302"/>
                </a:lnTo>
                <a:lnTo>
                  <a:pt x="16605" y="371425"/>
                </a:lnTo>
                <a:lnTo>
                  <a:pt x="4262" y="324534"/>
                </a:lnTo>
                <a:lnTo>
                  <a:pt x="0" y="274319"/>
                </a:lnTo>
                <a:lnTo>
                  <a:pt x="4262" y="223770"/>
                </a:lnTo>
                <a:lnTo>
                  <a:pt x="16605" y="176702"/>
                </a:lnTo>
                <a:lnTo>
                  <a:pt x="36359" y="133773"/>
                </a:lnTo>
                <a:lnTo>
                  <a:pt x="62855" y="95641"/>
                </a:lnTo>
                <a:lnTo>
                  <a:pt x="95424" y="62966"/>
                </a:lnTo>
                <a:lnTo>
                  <a:pt x="133397" y="36406"/>
                </a:lnTo>
                <a:lnTo>
                  <a:pt x="176104" y="16619"/>
                </a:lnTo>
                <a:lnTo>
                  <a:pt x="222878" y="4264"/>
                </a:lnTo>
                <a:lnTo>
                  <a:pt x="27305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4329" y="36160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2970" y="41646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631179" y="3744319"/>
            <a:ext cx="154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43629" y="2743560"/>
            <a:ext cx="1189990" cy="1737360"/>
          </a:xfrm>
          <a:custGeom>
            <a:avLst/>
            <a:gdLst/>
            <a:ahLst/>
            <a:cxnLst/>
            <a:rect l="l" t="t" r="r" b="b"/>
            <a:pathLst>
              <a:path w="1189989" h="1737360">
                <a:moveTo>
                  <a:pt x="990600" y="0"/>
                </a:moveTo>
                <a:lnTo>
                  <a:pt x="198120" y="0"/>
                </a:lnTo>
                <a:lnTo>
                  <a:pt x="155954" y="5776"/>
                </a:lnTo>
                <a:lnTo>
                  <a:pt x="115521" y="21949"/>
                </a:lnTo>
                <a:lnTo>
                  <a:pt x="78554" y="46786"/>
                </a:lnTo>
                <a:lnTo>
                  <a:pt x="46786" y="78554"/>
                </a:lnTo>
                <a:lnTo>
                  <a:pt x="21949" y="115521"/>
                </a:lnTo>
                <a:lnTo>
                  <a:pt x="5776" y="155954"/>
                </a:lnTo>
                <a:lnTo>
                  <a:pt x="0" y="198119"/>
                </a:lnTo>
                <a:lnTo>
                  <a:pt x="0" y="1539240"/>
                </a:lnTo>
                <a:lnTo>
                  <a:pt x="5776" y="1581405"/>
                </a:lnTo>
                <a:lnTo>
                  <a:pt x="21949" y="1621838"/>
                </a:lnTo>
                <a:lnTo>
                  <a:pt x="46786" y="1658805"/>
                </a:lnTo>
                <a:lnTo>
                  <a:pt x="78554" y="1690573"/>
                </a:lnTo>
                <a:lnTo>
                  <a:pt x="115521" y="1715410"/>
                </a:lnTo>
                <a:lnTo>
                  <a:pt x="155954" y="1731583"/>
                </a:lnTo>
                <a:lnTo>
                  <a:pt x="198120" y="1737360"/>
                </a:lnTo>
                <a:lnTo>
                  <a:pt x="990600" y="1737360"/>
                </a:lnTo>
                <a:lnTo>
                  <a:pt x="1032835" y="1731583"/>
                </a:lnTo>
                <a:lnTo>
                  <a:pt x="1073449" y="1715410"/>
                </a:lnTo>
                <a:lnTo>
                  <a:pt x="1110664" y="1690573"/>
                </a:lnTo>
                <a:lnTo>
                  <a:pt x="1142703" y="1658805"/>
                </a:lnTo>
                <a:lnTo>
                  <a:pt x="1167789" y="1621838"/>
                </a:lnTo>
                <a:lnTo>
                  <a:pt x="1184143" y="1581405"/>
                </a:lnTo>
                <a:lnTo>
                  <a:pt x="1189990" y="1539240"/>
                </a:lnTo>
                <a:lnTo>
                  <a:pt x="1189990" y="198119"/>
                </a:lnTo>
                <a:lnTo>
                  <a:pt x="1184143" y="155954"/>
                </a:lnTo>
                <a:lnTo>
                  <a:pt x="1167789" y="115521"/>
                </a:lnTo>
                <a:lnTo>
                  <a:pt x="1142703" y="78554"/>
                </a:lnTo>
                <a:lnTo>
                  <a:pt x="1110664" y="46786"/>
                </a:lnTo>
                <a:lnTo>
                  <a:pt x="1073449" y="21949"/>
                </a:lnTo>
                <a:lnTo>
                  <a:pt x="1032835" y="5776"/>
                </a:lnTo>
                <a:lnTo>
                  <a:pt x="99060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43629" y="2743560"/>
            <a:ext cx="1189990" cy="1737360"/>
          </a:xfrm>
          <a:custGeom>
            <a:avLst/>
            <a:gdLst/>
            <a:ahLst/>
            <a:cxnLst/>
            <a:rect l="l" t="t" r="r" b="b"/>
            <a:pathLst>
              <a:path w="1189989" h="1737360">
                <a:moveTo>
                  <a:pt x="198120" y="0"/>
                </a:moveTo>
                <a:lnTo>
                  <a:pt x="155954" y="5776"/>
                </a:lnTo>
                <a:lnTo>
                  <a:pt x="115521" y="21949"/>
                </a:lnTo>
                <a:lnTo>
                  <a:pt x="78554" y="46786"/>
                </a:lnTo>
                <a:lnTo>
                  <a:pt x="46786" y="78554"/>
                </a:lnTo>
                <a:lnTo>
                  <a:pt x="21949" y="115521"/>
                </a:lnTo>
                <a:lnTo>
                  <a:pt x="5776" y="155954"/>
                </a:lnTo>
                <a:lnTo>
                  <a:pt x="0" y="198119"/>
                </a:lnTo>
                <a:lnTo>
                  <a:pt x="0" y="1539240"/>
                </a:lnTo>
                <a:lnTo>
                  <a:pt x="5776" y="1581405"/>
                </a:lnTo>
                <a:lnTo>
                  <a:pt x="21949" y="1621838"/>
                </a:lnTo>
                <a:lnTo>
                  <a:pt x="46786" y="1658805"/>
                </a:lnTo>
                <a:lnTo>
                  <a:pt x="78554" y="1690573"/>
                </a:lnTo>
                <a:lnTo>
                  <a:pt x="115521" y="1715410"/>
                </a:lnTo>
                <a:lnTo>
                  <a:pt x="155954" y="1731583"/>
                </a:lnTo>
                <a:lnTo>
                  <a:pt x="198120" y="1737360"/>
                </a:lnTo>
                <a:lnTo>
                  <a:pt x="990600" y="1737360"/>
                </a:lnTo>
                <a:lnTo>
                  <a:pt x="1032835" y="1731583"/>
                </a:lnTo>
                <a:lnTo>
                  <a:pt x="1073449" y="1715410"/>
                </a:lnTo>
                <a:lnTo>
                  <a:pt x="1110664" y="1690573"/>
                </a:lnTo>
                <a:lnTo>
                  <a:pt x="1142703" y="1658805"/>
                </a:lnTo>
                <a:lnTo>
                  <a:pt x="1167789" y="1621838"/>
                </a:lnTo>
                <a:lnTo>
                  <a:pt x="1184143" y="1581405"/>
                </a:lnTo>
                <a:lnTo>
                  <a:pt x="1189990" y="1539240"/>
                </a:lnTo>
                <a:lnTo>
                  <a:pt x="1189990" y="198119"/>
                </a:lnTo>
                <a:lnTo>
                  <a:pt x="1184143" y="155954"/>
                </a:lnTo>
                <a:lnTo>
                  <a:pt x="1167789" y="115521"/>
                </a:lnTo>
                <a:lnTo>
                  <a:pt x="1142703" y="78554"/>
                </a:lnTo>
                <a:lnTo>
                  <a:pt x="1110664" y="46786"/>
                </a:lnTo>
                <a:lnTo>
                  <a:pt x="1073449" y="21949"/>
                </a:lnTo>
                <a:lnTo>
                  <a:pt x="1032835" y="5776"/>
                </a:lnTo>
                <a:lnTo>
                  <a:pt x="990600" y="0"/>
                </a:lnTo>
                <a:lnTo>
                  <a:pt x="19812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4362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3620" y="44809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94989" y="292643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12579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769359" y="3317599"/>
            <a:ext cx="15449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2245" marR="5080" indent="-170180">
              <a:lnSpc>
                <a:spcPts val="2090"/>
              </a:lnSpc>
              <a:spcBef>
                <a:spcPts val="225"/>
              </a:spcBef>
              <a:tabLst>
                <a:tab pos="1151255" algn="l"/>
                <a:tab pos="1531620" algn="l"/>
              </a:tabLst>
            </a:pPr>
            <a:r>
              <a:rPr sz="1800" spc="135" dirty="0">
                <a:latin typeface="Tahoma"/>
                <a:cs typeface="Tahoma"/>
              </a:rPr>
              <a:t>Mystery  Math	</a:t>
            </a:r>
            <a:r>
              <a:rPr sz="1800" u="sng" spc="135" dirty="0">
                <a:uFill>
                  <a:solidFill>
                    <a:srgbClr val="2B3D4F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16300" y="288071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39"/>
                </a:lnTo>
                <a:lnTo>
                  <a:pt x="135889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92450" y="357413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12579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2490" y="352968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60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8639" y="422183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12579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09950" y="4177389"/>
            <a:ext cx="135890" cy="90170"/>
          </a:xfrm>
          <a:custGeom>
            <a:avLst/>
            <a:gdLst/>
            <a:ahLst/>
            <a:cxnLst/>
            <a:rect l="l" t="t" r="r" b="b"/>
            <a:pathLst>
              <a:path w="135889" h="90170">
                <a:moveTo>
                  <a:pt x="0" y="0"/>
                </a:moveTo>
                <a:lnTo>
                  <a:pt x="0" y="90169"/>
                </a:lnTo>
                <a:lnTo>
                  <a:pt x="13588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23790" y="327314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12579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45100" y="322742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89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41290" y="3875130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400800" y="301787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71</a:t>
            </a:fld>
            <a:endParaRPr spc="250" dirty="0"/>
          </a:p>
        </p:txBody>
      </p:sp>
      <p:sp>
        <p:nvSpPr>
          <p:cNvPr id="44" name="object 44"/>
          <p:cNvSpPr txBox="1"/>
          <p:nvPr/>
        </p:nvSpPr>
        <p:spPr>
          <a:xfrm>
            <a:off x="6400800" y="3657960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06209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9808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6209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9808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59909" y="3937360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7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72</a:t>
            </a:fld>
            <a:endParaRPr spc="250" dirty="0"/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00380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84009" y="2584810"/>
            <a:ext cx="629920" cy="51815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270" algn="ctr">
              <a:lnSpc>
                <a:spcPts val="1280"/>
              </a:lnSpc>
              <a:spcBef>
                <a:spcPts val="175"/>
              </a:spcBef>
            </a:pPr>
            <a:r>
              <a:rPr sz="1100" spc="70" dirty="0">
                <a:latin typeface="Tahoma"/>
                <a:cs typeface="Tahoma"/>
              </a:rPr>
              <a:t>Multiply  </a:t>
            </a:r>
            <a:r>
              <a:rPr sz="1100" spc="85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100" dirty="0">
                <a:latin typeface="Tahoma"/>
                <a:cs typeface="Tahoma"/>
              </a:rPr>
              <a:t>sum 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spc="80" dirty="0"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684009" y="3717649"/>
            <a:ext cx="62992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1270" algn="ctr">
              <a:lnSpc>
                <a:spcPct val="97300"/>
              </a:lnSpc>
              <a:spcBef>
                <a:spcPts val="135"/>
              </a:spcBef>
            </a:pP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Multiply 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sum 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0990" y="23854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0990" y="23854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50990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4159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0990" y="35157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0990" y="35157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0990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4159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59909" y="3937360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7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00380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241039" y="1737719"/>
            <a:ext cx="3342640" cy="3383279"/>
          </a:xfrm>
          <a:custGeom>
            <a:avLst/>
            <a:gdLst/>
            <a:ahLst/>
            <a:cxnLst/>
            <a:rect l="l" t="t" r="r" b="b"/>
            <a:pathLst>
              <a:path w="3342640" h="3383279">
                <a:moveTo>
                  <a:pt x="557530" y="0"/>
                </a:moveTo>
                <a:lnTo>
                  <a:pt x="513465" y="2270"/>
                </a:lnTo>
                <a:lnTo>
                  <a:pt x="469663" y="8922"/>
                </a:lnTo>
                <a:lnTo>
                  <a:pt x="426367" y="19712"/>
                </a:lnTo>
                <a:lnTo>
                  <a:pt x="383819" y="34397"/>
                </a:lnTo>
                <a:lnTo>
                  <a:pt x="342260" y="52737"/>
                </a:lnTo>
                <a:lnTo>
                  <a:pt x="301933" y="74489"/>
                </a:lnTo>
                <a:lnTo>
                  <a:pt x="263081" y="99410"/>
                </a:lnTo>
                <a:lnTo>
                  <a:pt x="225945" y="127258"/>
                </a:lnTo>
                <a:lnTo>
                  <a:pt x="190768" y="157791"/>
                </a:lnTo>
                <a:lnTo>
                  <a:pt x="157791" y="190768"/>
                </a:lnTo>
                <a:lnTo>
                  <a:pt x="127258" y="225945"/>
                </a:lnTo>
                <a:lnTo>
                  <a:pt x="99410" y="263081"/>
                </a:lnTo>
                <a:lnTo>
                  <a:pt x="74489" y="301933"/>
                </a:lnTo>
                <a:lnTo>
                  <a:pt x="52737" y="342260"/>
                </a:lnTo>
                <a:lnTo>
                  <a:pt x="34397" y="383819"/>
                </a:lnTo>
                <a:lnTo>
                  <a:pt x="19712" y="426367"/>
                </a:lnTo>
                <a:lnTo>
                  <a:pt x="8922" y="469663"/>
                </a:lnTo>
                <a:lnTo>
                  <a:pt x="2270" y="513465"/>
                </a:lnTo>
                <a:lnTo>
                  <a:pt x="0" y="557530"/>
                </a:lnTo>
                <a:lnTo>
                  <a:pt x="0" y="2825750"/>
                </a:lnTo>
                <a:lnTo>
                  <a:pt x="2270" y="2869814"/>
                </a:lnTo>
                <a:lnTo>
                  <a:pt x="8922" y="2913616"/>
                </a:lnTo>
                <a:lnTo>
                  <a:pt x="19712" y="2956912"/>
                </a:lnTo>
                <a:lnTo>
                  <a:pt x="34397" y="2999460"/>
                </a:lnTo>
                <a:lnTo>
                  <a:pt x="52737" y="3041019"/>
                </a:lnTo>
                <a:lnTo>
                  <a:pt x="74489" y="3081346"/>
                </a:lnTo>
                <a:lnTo>
                  <a:pt x="99410" y="3120198"/>
                </a:lnTo>
                <a:lnTo>
                  <a:pt x="127258" y="3157334"/>
                </a:lnTo>
                <a:lnTo>
                  <a:pt x="157791" y="3192511"/>
                </a:lnTo>
                <a:lnTo>
                  <a:pt x="190768" y="3225488"/>
                </a:lnTo>
                <a:lnTo>
                  <a:pt x="225945" y="3256021"/>
                </a:lnTo>
                <a:lnTo>
                  <a:pt x="263081" y="3283869"/>
                </a:lnTo>
                <a:lnTo>
                  <a:pt x="301933" y="3308790"/>
                </a:lnTo>
                <a:lnTo>
                  <a:pt x="342260" y="3330542"/>
                </a:lnTo>
                <a:lnTo>
                  <a:pt x="383819" y="3348882"/>
                </a:lnTo>
                <a:lnTo>
                  <a:pt x="426367" y="3363567"/>
                </a:lnTo>
                <a:lnTo>
                  <a:pt x="469663" y="3374357"/>
                </a:lnTo>
                <a:lnTo>
                  <a:pt x="513465" y="3381009"/>
                </a:lnTo>
                <a:lnTo>
                  <a:pt x="557530" y="3383280"/>
                </a:lnTo>
                <a:lnTo>
                  <a:pt x="2785110" y="3383280"/>
                </a:lnTo>
                <a:lnTo>
                  <a:pt x="2829174" y="3381009"/>
                </a:lnTo>
                <a:lnTo>
                  <a:pt x="2872976" y="3374357"/>
                </a:lnTo>
                <a:lnTo>
                  <a:pt x="2916272" y="3363567"/>
                </a:lnTo>
                <a:lnTo>
                  <a:pt x="2958820" y="3348882"/>
                </a:lnTo>
                <a:lnTo>
                  <a:pt x="3000379" y="3330542"/>
                </a:lnTo>
                <a:lnTo>
                  <a:pt x="3040706" y="3308790"/>
                </a:lnTo>
                <a:lnTo>
                  <a:pt x="3079558" y="3283869"/>
                </a:lnTo>
                <a:lnTo>
                  <a:pt x="3116694" y="3256021"/>
                </a:lnTo>
                <a:lnTo>
                  <a:pt x="3151871" y="3225488"/>
                </a:lnTo>
                <a:lnTo>
                  <a:pt x="3184848" y="3192511"/>
                </a:lnTo>
                <a:lnTo>
                  <a:pt x="3215381" y="3157334"/>
                </a:lnTo>
                <a:lnTo>
                  <a:pt x="3243229" y="3120198"/>
                </a:lnTo>
                <a:lnTo>
                  <a:pt x="3268150" y="3081346"/>
                </a:lnTo>
                <a:lnTo>
                  <a:pt x="3289902" y="3041019"/>
                </a:lnTo>
                <a:lnTo>
                  <a:pt x="3308242" y="2999460"/>
                </a:lnTo>
                <a:lnTo>
                  <a:pt x="3322927" y="2956912"/>
                </a:lnTo>
                <a:lnTo>
                  <a:pt x="3333717" y="2913616"/>
                </a:lnTo>
                <a:lnTo>
                  <a:pt x="3340369" y="2869814"/>
                </a:lnTo>
                <a:lnTo>
                  <a:pt x="3342640" y="2825750"/>
                </a:lnTo>
                <a:lnTo>
                  <a:pt x="3342640" y="557530"/>
                </a:lnTo>
                <a:lnTo>
                  <a:pt x="3340369" y="513465"/>
                </a:lnTo>
                <a:lnTo>
                  <a:pt x="3333717" y="469663"/>
                </a:lnTo>
                <a:lnTo>
                  <a:pt x="3322927" y="426367"/>
                </a:lnTo>
                <a:lnTo>
                  <a:pt x="3308242" y="383819"/>
                </a:lnTo>
                <a:lnTo>
                  <a:pt x="3289902" y="342260"/>
                </a:lnTo>
                <a:lnTo>
                  <a:pt x="3268150" y="301933"/>
                </a:lnTo>
                <a:lnTo>
                  <a:pt x="3243229" y="263081"/>
                </a:lnTo>
                <a:lnTo>
                  <a:pt x="3215381" y="225945"/>
                </a:lnTo>
                <a:lnTo>
                  <a:pt x="3184848" y="190768"/>
                </a:lnTo>
                <a:lnTo>
                  <a:pt x="3151871" y="157791"/>
                </a:lnTo>
                <a:lnTo>
                  <a:pt x="3116694" y="127258"/>
                </a:lnTo>
                <a:lnTo>
                  <a:pt x="3079558" y="99410"/>
                </a:lnTo>
                <a:lnTo>
                  <a:pt x="3040706" y="74489"/>
                </a:lnTo>
                <a:lnTo>
                  <a:pt x="3000379" y="52737"/>
                </a:lnTo>
                <a:lnTo>
                  <a:pt x="2958820" y="34397"/>
                </a:lnTo>
                <a:lnTo>
                  <a:pt x="2916272" y="19712"/>
                </a:lnTo>
                <a:lnTo>
                  <a:pt x="2872976" y="8922"/>
                </a:lnTo>
                <a:lnTo>
                  <a:pt x="2829174" y="2270"/>
                </a:lnTo>
                <a:lnTo>
                  <a:pt x="2785110" y="0"/>
                </a:lnTo>
                <a:lnTo>
                  <a:pt x="557530" y="0"/>
                </a:lnTo>
                <a:close/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241039" y="1737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3680" y="51209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3389629" y="1387199"/>
            <a:ext cx="311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Tahoma"/>
                <a:cs typeface="Tahoma"/>
              </a:rPr>
              <a:t>This </a:t>
            </a:r>
            <a:r>
              <a:rPr sz="1800" spc="110" dirty="0">
                <a:latin typeface="Tahoma"/>
                <a:cs typeface="Tahoma"/>
              </a:rPr>
              <a:t>is </a:t>
            </a:r>
            <a:r>
              <a:rPr sz="1800" spc="125" dirty="0">
                <a:latin typeface="Tahoma"/>
                <a:cs typeface="Tahoma"/>
              </a:rPr>
              <a:t>the </a:t>
            </a:r>
            <a:r>
              <a:rPr sz="1800" spc="155" dirty="0">
                <a:latin typeface="Tahoma"/>
                <a:cs typeface="Tahoma"/>
              </a:rPr>
              <a:t>“mystery</a:t>
            </a:r>
            <a:r>
              <a:rPr sz="1800" spc="-350" dirty="0">
                <a:latin typeface="Tahoma"/>
                <a:cs typeface="Tahoma"/>
              </a:rPr>
              <a:t> </a:t>
            </a:r>
            <a:r>
              <a:rPr sz="1800" spc="165" dirty="0">
                <a:latin typeface="Tahoma"/>
                <a:cs typeface="Tahoma"/>
              </a:rPr>
              <a:t>math”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73</a:t>
            </a:fld>
            <a:endParaRPr spc="250" dirty="0"/>
          </a:p>
        </p:txBody>
      </p:sp>
      <p:sp>
        <p:nvSpPr>
          <p:cNvPr id="91" name="object 91"/>
          <p:cNvSpPr txBox="1"/>
          <p:nvPr/>
        </p:nvSpPr>
        <p:spPr>
          <a:xfrm>
            <a:off x="6866890" y="2584810"/>
            <a:ext cx="629920" cy="51815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270" algn="ctr">
              <a:lnSpc>
                <a:spcPts val="1280"/>
              </a:lnSpc>
              <a:spcBef>
                <a:spcPts val="175"/>
              </a:spcBef>
            </a:pPr>
            <a:r>
              <a:rPr sz="1100" spc="70" dirty="0">
                <a:latin typeface="Tahoma"/>
                <a:cs typeface="Tahoma"/>
              </a:rPr>
              <a:t>Multiply  </a:t>
            </a:r>
            <a:r>
              <a:rPr sz="1100" spc="85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100" dirty="0">
                <a:latin typeface="Tahoma"/>
                <a:cs typeface="Tahoma"/>
              </a:rPr>
              <a:t>sum 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spc="80" dirty="0"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866890" y="3717649"/>
            <a:ext cx="62992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1270" algn="ctr">
              <a:lnSpc>
                <a:spcPct val="97300"/>
              </a:lnSpc>
              <a:spcBef>
                <a:spcPts val="135"/>
              </a:spcBef>
            </a:pP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Multiply 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sum 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0990" y="23854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0990" y="23854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50990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4159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0990" y="35157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0990" y="35157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0990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4159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59909" y="3937360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7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00380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241039" y="1737719"/>
            <a:ext cx="3342640" cy="3383279"/>
          </a:xfrm>
          <a:custGeom>
            <a:avLst/>
            <a:gdLst/>
            <a:ahLst/>
            <a:cxnLst/>
            <a:rect l="l" t="t" r="r" b="b"/>
            <a:pathLst>
              <a:path w="3342640" h="3383279">
                <a:moveTo>
                  <a:pt x="557530" y="0"/>
                </a:moveTo>
                <a:lnTo>
                  <a:pt x="513465" y="2270"/>
                </a:lnTo>
                <a:lnTo>
                  <a:pt x="469663" y="8922"/>
                </a:lnTo>
                <a:lnTo>
                  <a:pt x="426367" y="19712"/>
                </a:lnTo>
                <a:lnTo>
                  <a:pt x="383819" y="34397"/>
                </a:lnTo>
                <a:lnTo>
                  <a:pt x="342260" y="52737"/>
                </a:lnTo>
                <a:lnTo>
                  <a:pt x="301933" y="74489"/>
                </a:lnTo>
                <a:lnTo>
                  <a:pt x="263081" y="99410"/>
                </a:lnTo>
                <a:lnTo>
                  <a:pt x="225945" y="127258"/>
                </a:lnTo>
                <a:lnTo>
                  <a:pt x="190768" y="157791"/>
                </a:lnTo>
                <a:lnTo>
                  <a:pt x="157791" y="190768"/>
                </a:lnTo>
                <a:lnTo>
                  <a:pt x="127258" y="225945"/>
                </a:lnTo>
                <a:lnTo>
                  <a:pt x="99410" y="263081"/>
                </a:lnTo>
                <a:lnTo>
                  <a:pt x="74489" y="301933"/>
                </a:lnTo>
                <a:lnTo>
                  <a:pt x="52737" y="342260"/>
                </a:lnTo>
                <a:lnTo>
                  <a:pt x="34397" y="383819"/>
                </a:lnTo>
                <a:lnTo>
                  <a:pt x="19712" y="426367"/>
                </a:lnTo>
                <a:lnTo>
                  <a:pt x="8922" y="469663"/>
                </a:lnTo>
                <a:lnTo>
                  <a:pt x="2270" y="513465"/>
                </a:lnTo>
                <a:lnTo>
                  <a:pt x="0" y="557530"/>
                </a:lnTo>
                <a:lnTo>
                  <a:pt x="0" y="2825750"/>
                </a:lnTo>
                <a:lnTo>
                  <a:pt x="2270" y="2869814"/>
                </a:lnTo>
                <a:lnTo>
                  <a:pt x="8922" y="2913616"/>
                </a:lnTo>
                <a:lnTo>
                  <a:pt x="19712" y="2956912"/>
                </a:lnTo>
                <a:lnTo>
                  <a:pt x="34397" y="2999460"/>
                </a:lnTo>
                <a:lnTo>
                  <a:pt x="52737" y="3041019"/>
                </a:lnTo>
                <a:lnTo>
                  <a:pt x="74489" y="3081346"/>
                </a:lnTo>
                <a:lnTo>
                  <a:pt x="99410" y="3120198"/>
                </a:lnTo>
                <a:lnTo>
                  <a:pt x="127258" y="3157334"/>
                </a:lnTo>
                <a:lnTo>
                  <a:pt x="157791" y="3192511"/>
                </a:lnTo>
                <a:lnTo>
                  <a:pt x="190768" y="3225488"/>
                </a:lnTo>
                <a:lnTo>
                  <a:pt x="225945" y="3256021"/>
                </a:lnTo>
                <a:lnTo>
                  <a:pt x="263081" y="3283869"/>
                </a:lnTo>
                <a:lnTo>
                  <a:pt x="301933" y="3308790"/>
                </a:lnTo>
                <a:lnTo>
                  <a:pt x="342260" y="3330542"/>
                </a:lnTo>
                <a:lnTo>
                  <a:pt x="383819" y="3348882"/>
                </a:lnTo>
                <a:lnTo>
                  <a:pt x="426367" y="3363567"/>
                </a:lnTo>
                <a:lnTo>
                  <a:pt x="469663" y="3374357"/>
                </a:lnTo>
                <a:lnTo>
                  <a:pt x="513465" y="3381009"/>
                </a:lnTo>
                <a:lnTo>
                  <a:pt x="557530" y="3383280"/>
                </a:lnTo>
                <a:lnTo>
                  <a:pt x="2785110" y="3383280"/>
                </a:lnTo>
                <a:lnTo>
                  <a:pt x="2829174" y="3381009"/>
                </a:lnTo>
                <a:lnTo>
                  <a:pt x="2872976" y="3374357"/>
                </a:lnTo>
                <a:lnTo>
                  <a:pt x="2916272" y="3363567"/>
                </a:lnTo>
                <a:lnTo>
                  <a:pt x="2958820" y="3348882"/>
                </a:lnTo>
                <a:lnTo>
                  <a:pt x="3000379" y="3330542"/>
                </a:lnTo>
                <a:lnTo>
                  <a:pt x="3040706" y="3308790"/>
                </a:lnTo>
                <a:lnTo>
                  <a:pt x="3079558" y="3283869"/>
                </a:lnTo>
                <a:lnTo>
                  <a:pt x="3116694" y="3256021"/>
                </a:lnTo>
                <a:lnTo>
                  <a:pt x="3151871" y="3225488"/>
                </a:lnTo>
                <a:lnTo>
                  <a:pt x="3184848" y="3192511"/>
                </a:lnTo>
                <a:lnTo>
                  <a:pt x="3215381" y="3157334"/>
                </a:lnTo>
                <a:lnTo>
                  <a:pt x="3243229" y="3120198"/>
                </a:lnTo>
                <a:lnTo>
                  <a:pt x="3268150" y="3081346"/>
                </a:lnTo>
                <a:lnTo>
                  <a:pt x="3289902" y="3041019"/>
                </a:lnTo>
                <a:lnTo>
                  <a:pt x="3308242" y="2999460"/>
                </a:lnTo>
                <a:lnTo>
                  <a:pt x="3322927" y="2956912"/>
                </a:lnTo>
                <a:lnTo>
                  <a:pt x="3333717" y="2913616"/>
                </a:lnTo>
                <a:lnTo>
                  <a:pt x="3340369" y="2869814"/>
                </a:lnTo>
                <a:lnTo>
                  <a:pt x="3342640" y="2825750"/>
                </a:lnTo>
                <a:lnTo>
                  <a:pt x="3342640" y="557530"/>
                </a:lnTo>
                <a:lnTo>
                  <a:pt x="3340369" y="513465"/>
                </a:lnTo>
                <a:lnTo>
                  <a:pt x="3333717" y="469663"/>
                </a:lnTo>
                <a:lnTo>
                  <a:pt x="3322927" y="426367"/>
                </a:lnTo>
                <a:lnTo>
                  <a:pt x="3308242" y="383819"/>
                </a:lnTo>
                <a:lnTo>
                  <a:pt x="3289902" y="342260"/>
                </a:lnTo>
                <a:lnTo>
                  <a:pt x="3268150" y="301933"/>
                </a:lnTo>
                <a:lnTo>
                  <a:pt x="3243229" y="263081"/>
                </a:lnTo>
                <a:lnTo>
                  <a:pt x="3215381" y="225945"/>
                </a:lnTo>
                <a:lnTo>
                  <a:pt x="3184848" y="190768"/>
                </a:lnTo>
                <a:lnTo>
                  <a:pt x="3151871" y="157791"/>
                </a:lnTo>
                <a:lnTo>
                  <a:pt x="3116694" y="127258"/>
                </a:lnTo>
                <a:lnTo>
                  <a:pt x="3079558" y="99410"/>
                </a:lnTo>
                <a:lnTo>
                  <a:pt x="3040706" y="74489"/>
                </a:lnTo>
                <a:lnTo>
                  <a:pt x="3000379" y="52737"/>
                </a:lnTo>
                <a:lnTo>
                  <a:pt x="2958820" y="34397"/>
                </a:lnTo>
                <a:lnTo>
                  <a:pt x="2916272" y="19712"/>
                </a:lnTo>
                <a:lnTo>
                  <a:pt x="2872976" y="8922"/>
                </a:lnTo>
                <a:lnTo>
                  <a:pt x="2829174" y="2270"/>
                </a:lnTo>
                <a:lnTo>
                  <a:pt x="2785110" y="0"/>
                </a:lnTo>
                <a:lnTo>
                  <a:pt x="557530" y="0"/>
                </a:lnTo>
                <a:close/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241039" y="1737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3680" y="51209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245360" y="1204319"/>
            <a:ext cx="5261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Each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weight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b="1" i="1" spc="-65" dirty="0">
                <a:latin typeface="Verdana"/>
                <a:cs typeface="Verdana"/>
              </a:rPr>
              <a:t>w</a:t>
            </a:r>
            <a:r>
              <a:rPr sz="1575" b="1" i="1" spc="-97" baseline="-31746" dirty="0">
                <a:latin typeface="Verdana"/>
                <a:cs typeface="Verdana"/>
              </a:rPr>
              <a:t>x</a:t>
            </a:r>
            <a:r>
              <a:rPr sz="1575" b="1" i="1" spc="315" baseline="-31746" dirty="0">
                <a:latin typeface="Verdana"/>
                <a:cs typeface="Verdana"/>
              </a:rPr>
              <a:t> </a:t>
            </a:r>
            <a:r>
              <a:rPr sz="1800" spc="140" dirty="0">
                <a:latin typeface="Tahoma"/>
                <a:cs typeface="Tahoma"/>
              </a:rPr>
              <a:t>value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is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between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80" dirty="0">
                <a:latin typeface="Tahoma"/>
                <a:cs typeface="Tahoma"/>
              </a:rPr>
              <a:t>-1.0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and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1.0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74</a:t>
            </a:fld>
            <a:endParaRPr spc="250" dirty="0"/>
          </a:p>
        </p:txBody>
      </p:sp>
      <p:sp>
        <p:nvSpPr>
          <p:cNvPr id="91" name="object 91"/>
          <p:cNvSpPr txBox="1"/>
          <p:nvPr/>
        </p:nvSpPr>
        <p:spPr>
          <a:xfrm>
            <a:off x="6866890" y="2584810"/>
            <a:ext cx="629920" cy="51815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270" algn="ctr">
              <a:lnSpc>
                <a:spcPts val="1280"/>
              </a:lnSpc>
              <a:spcBef>
                <a:spcPts val="175"/>
              </a:spcBef>
            </a:pPr>
            <a:r>
              <a:rPr sz="1100" spc="70" dirty="0">
                <a:latin typeface="Tahoma"/>
                <a:cs typeface="Tahoma"/>
              </a:rPr>
              <a:t>Multiply  </a:t>
            </a:r>
            <a:r>
              <a:rPr sz="1100" spc="85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100" dirty="0">
                <a:latin typeface="Tahoma"/>
                <a:cs typeface="Tahoma"/>
              </a:rPr>
              <a:t>sum 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spc="80" dirty="0"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866890" y="3717649"/>
            <a:ext cx="62992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1270" algn="ctr">
              <a:lnSpc>
                <a:spcPct val="97300"/>
              </a:lnSpc>
              <a:spcBef>
                <a:spcPts val="135"/>
              </a:spcBef>
            </a:pP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Multiply 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sum 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229" y="1167489"/>
            <a:ext cx="717169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Million </a:t>
            </a:r>
            <a:r>
              <a:rPr sz="1800" b="1" spc="155" dirty="0">
                <a:latin typeface="Arial"/>
                <a:cs typeface="Arial"/>
              </a:rPr>
              <a:t>Dollar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155" dirty="0">
                <a:latin typeface="Arial"/>
                <a:cs typeface="Arial"/>
              </a:rPr>
              <a:t>Question: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130" dirty="0">
                <a:latin typeface="Tahoma"/>
                <a:cs typeface="Tahoma"/>
              </a:rPr>
              <a:t>What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are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i="1" spc="70" dirty="0">
                <a:latin typeface="Trebuchet MS"/>
                <a:cs typeface="Trebuchet MS"/>
              </a:rPr>
              <a:t>optimal</a:t>
            </a:r>
            <a:r>
              <a:rPr sz="1800" i="1" spc="40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ahoma"/>
                <a:cs typeface="Tahoma"/>
              </a:rPr>
              <a:t>weight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values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get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the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desired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output?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6209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9808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6209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808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75</a:t>
            </a:fld>
            <a:endParaRPr spc="250" dirty="0"/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84835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7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805930" y="2668629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Tahoma"/>
                <a:cs typeface="Tahoma"/>
              </a:rPr>
              <a:t>1</a:t>
            </a:r>
            <a:r>
              <a:rPr sz="1800" spc="30" dirty="0">
                <a:latin typeface="Tahoma"/>
                <a:cs typeface="Tahoma"/>
              </a:rPr>
              <a:t>.</a:t>
            </a: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05930" y="3797660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16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229" y="1167489"/>
            <a:ext cx="717169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Million </a:t>
            </a:r>
            <a:r>
              <a:rPr sz="1800" b="1" spc="155" dirty="0">
                <a:latin typeface="Arial"/>
                <a:cs typeface="Arial"/>
              </a:rPr>
              <a:t>Dollar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155" dirty="0">
                <a:latin typeface="Arial"/>
                <a:cs typeface="Arial"/>
              </a:rPr>
              <a:t>Question: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130" dirty="0">
                <a:latin typeface="Tahoma"/>
                <a:cs typeface="Tahoma"/>
              </a:rPr>
              <a:t>What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are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spc="25" dirty="0">
                <a:latin typeface="Tahoma"/>
                <a:cs typeface="Tahoma"/>
              </a:rPr>
              <a:t> </a:t>
            </a:r>
            <a:r>
              <a:rPr sz="1800" i="1" spc="70" dirty="0">
                <a:latin typeface="Trebuchet MS"/>
                <a:cs typeface="Trebuchet MS"/>
              </a:rPr>
              <a:t>optimal</a:t>
            </a:r>
            <a:r>
              <a:rPr sz="1800" i="1" spc="40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ahoma"/>
                <a:cs typeface="Tahoma"/>
              </a:rPr>
              <a:t>weight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values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get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the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desired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output?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6209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9808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6209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808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76</a:t>
            </a:fld>
            <a:endParaRPr spc="250" dirty="0"/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84835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7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805930" y="2668629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Tahoma"/>
                <a:cs typeface="Tahoma"/>
              </a:rPr>
              <a:t>1</a:t>
            </a:r>
            <a:r>
              <a:rPr sz="1800" spc="30" dirty="0">
                <a:latin typeface="Tahoma"/>
                <a:cs typeface="Tahoma"/>
              </a:rPr>
              <a:t>.</a:t>
            </a:r>
            <a:r>
              <a:rPr sz="1800" spc="16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05930" y="3797660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16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790" y="1177649"/>
            <a:ext cx="371030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155" dirty="0">
                <a:latin typeface="Arial"/>
                <a:cs typeface="Arial"/>
              </a:rPr>
              <a:t>Answer: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100" dirty="0">
                <a:latin typeface="Tahoma"/>
                <a:cs typeface="Tahoma"/>
              </a:rPr>
              <a:t>This </a:t>
            </a:r>
            <a:r>
              <a:rPr sz="1800" spc="105" dirty="0">
                <a:latin typeface="Tahoma"/>
                <a:cs typeface="Tahoma"/>
              </a:rPr>
              <a:t>is </a:t>
            </a:r>
            <a:r>
              <a:rPr sz="1800" spc="150" dirty="0">
                <a:latin typeface="Tahoma"/>
                <a:cs typeface="Tahoma"/>
              </a:rPr>
              <a:t>an </a:t>
            </a:r>
            <a:r>
              <a:rPr sz="1800" spc="125" dirty="0">
                <a:latin typeface="Tahoma"/>
                <a:cs typeface="Tahoma"/>
              </a:rPr>
              <a:t>optimization</a:t>
            </a:r>
            <a:r>
              <a:rPr sz="1800" spc="-37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problem!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6209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9808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6209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808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77</a:t>
            </a:fld>
            <a:endParaRPr spc="250" dirty="0"/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84835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7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33540" y="2668629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ahoma"/>
                <a:cs typeface="Tahoma"/>
              </a:rPr>
              <a:t>.</a:t>
            </a:r>
            <a:r>
              <a:rPr sz="1800" spc="110" dirty="0">
                <a:latin typeface="Tahoma"/>
                <a:cs typeface="Tahoma"/>
              </a:rPr>
              <a:t>9</a:t>
            </a:r>
            <a:r>
              <a:rPr sz="1800" spc="150" dirty="0">
                <a:latin typeface="Tahoma"/>
                <a:cs typeface="Tahoma"/>
              </a:rPr>
              <a:t>9</a:t>
            </a:r>
            <a:r>
              <a:rPr sz="1800" spc="160" dirty="0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05930" y="3797660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800" spc="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34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 </a:t>
            </a:r>
            <a:r>
              <a:rPr spc="220" dirty="0"/>
              <a:t>Simple </a:t>
            </a:r>
            <a:r>
              <a:rPr spc="245" dirty="0"/>
              <a:t>Neural</a:t>
            </a:r>
            <a:r>
              <a:rPr spc="130" dirty="0"/>
              <a:t> </a:t>
            </a:r>
            <a:r>
              <a:rPr spc="27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229" y="1167489"/>
            <a:ext cx="90544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05" dirty="0">
                <a:latin typeface="Tahoma"/>
                <a:cs typeface="Tahoma"/>
              </a:rPr>
              <a:t>We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need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solve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for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weight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values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that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gets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our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training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colors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as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close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  their </a:t>
            </a:r>
            <a:r>
              <a:rPr sz="1800" spc="120" dirty="0">
                <a:latin typeface="Tahoma"/>
                <a:cs typeface="Tahoma"/>
              </a:rPr>
              <a:t>desired outputs </a:t>
            </a:r>
            <a:r>
              <a:rPr sz="1800" spc="145" dirty="0">
                <a:latin typeface="Tahoma"/>
                <a:cs typeface="Tahoma"/>
              </a:rPr>
              <a:t>as</a:t>
            </a:r>
            <a:r>
              <a:rPr sz="1800" spc="-32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possible.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114" y="966864"/>
                </a:lnTo>
                <a:lnTo>
                  <a:pt x="591375" y="960544"/>
                </a:lnTo>
                <a:lnTo>
                  <a:pt x="636903" y="950228"/>
                </a:lnTo>
                <a:lnTo>
                  <a:pt x="680515" y="936091"/>
                </a:lnTo>
                <a:lnTo>
                  <a:pt x="722031" y="918312"/>
                </a:lnTo>
                <a:lnTo>
                  <a:pt x="761267" y="897065"/>
                </a:lnTo>
                <a:lnTo>
                  <a:pt x="798044" y="872530"/>
                </a:lnTo>
                <a:lnTo>
                  <a:pt x="832180" y="844881"/>
                </a:lnTo>
                <a:lnTo>
                  <a:pt x="863493" y="814296"/>
                </a:lnTo>
                <a:lnTo>
                  <a:pt x="891802" y="780952"/>
                </a:lnTo>
                <a:lnTo>
                  <a:pt x="916925" y="745026"/>
                </a:lnTo>
                <a:lnTo>
                  <a:pt x="938680" y="706694"/>
                </a:lnTo>
                <a:lnTo>
                  <a:pt x="956887" y="666133"/>
                </a:lnTo>
                <a:lnTo>
                  <a:pt x="971364" y="623521"/>
                </a:lnTo>
                <a:lnTo>
                  <a:pt x="981929" y="579033"/>
                </a:lnTo>
                <a:lnTo>
                  <a:pt x="988402" y="532847"/>
                </a:lnTo>
                <a:lnTo>
                  <a:pt x="990600" y="485139"/>
                </a:lnTo>
                <a:lnTo>
                  <a:pt x="988402" y="437221"/>
                </a:lnTo>
                <a:lnTo>
                  <a:pt x="981929" y="390848"/>
                </a:lnTo>
                <a:lnTo>
                  <a:pt x="971364" y="346197"/>
                </a:lnTo>
                <a:lnTo>
                  <a:pt x="956887" y="303443"/>
                </a:lnTo>
                <a:lnTo>
                  <a:pt x="938680" y="262762"/>
                </a:lnTo>
                <a:lnTo>
                  <a:pt x="916925" y="224327"/>
                </a:lnTo>
                <a:lnTo>
                  <a:pt x="891802" y="188315"/>
                </a:lnTo>
                <a:lnTo>
                  <a:pt x="863493" y="154901"/>
                </a:lnTo>
                <a:lnTo>
                  <a:pt x="832180" y="124260"/>
                </a:lnTo>
                <a:lnTo>
                  <a:pt x="798044" y="96568"/>
                </a:lnTo>
                <a:lnTo>
                  <a:pt x="761267" y="71999"/>
                </a:lnTo>
                <a:lnTo>
                  <a:pt x="722031" y="50730"/>
                </a:lnTo>
                <a:lnTo>
                  <a:pt x="680515" y="32934"/>
                </a:lnTo>
                <a:lnTo>
                  <a:pt x="636903" y="18788"/>
                </a:lnTo>
                <a:lnTo>
                  <a:pt x="591375" y="8467"/>
                </a:lnTo>
                <a:lnTo>
                  <a:pt x="544114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120" y="18418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6"/>
                </a:lnTo>
                <a:lnTo>
                  <a:pt x="591375" y="8467"/>
                </a:lnTo>
                <a:lnTo>
                  <a:pt x="636903" y="18788"/>
                </a:lnTo>
                <a:lnTo>
                  <a:pt x="680515" y="32934"/>
                </a:lnTo>
                <a:lnTo>
                  <a:pt x="722031" y="50730"/>
                </a:lnTo>
                <a:lnTo>
                  <a:pt x="761267" y="71999"/>
                </a:lnTo>
                <a:lnTo>
                  <a:pt x="798044" y="96568"/>
                </a:lnTo>
                <a:lnTo>
                  <a:pt x="832180" y="124260"/>
                </a:lnTo>
                <a:lnTo>
                  <a:pt x="863493" y="154901"/>
                </a:lnTo>
                <a:lnTo>
                  <a:pt x="891802" y="188315"/>
                </a:lnTo>
                <a:lnTo>
                  <a:pt x="916925" y="224327"/>
                </a:lnTo>
                <a:lnTo>
                  <a:pt x="938680" y="262762"/>
                </a:lnTo>
                <a:lnTo>
                  <a:pt x="956887" y="303443"/>
                </a:lnTo>
                <a:lnTo>
                  <a:pt x="971364" y="346197"/>
                </a:lnTo>
                <a:lnTo>
                  <a:pt x="981929" y="390848"/>
                </a:lnTo>
                <a:lnTo>
                  <a:pt x="988402" y="437221"/>
                </a:lnTo>
                <a:lnTo>
                  <a:pt x="990600" y="485139"/>
                </a:lnTo>
                <a:lnTo>
                  <a:pt x="988402" y="532847"/>
                </a:lnTo>
                <a:lnTo>
                  <a:pt x="981929" y="579033"/>
                </a:lnTo>
                <a:lnTo>
                  <a:pt x="971364" y="623521"/>
                </a:lnTo>
                <a:lnTo>
                  <a:pt x="956887" y="666133"/>
                </a:lnTo>
                <a:lnTo>
                  <a:pt x="938680" y="706694"/>
                </a:lnTo>
                <a:lnTo>
                  <a:pt x="916925" y="745026"/>
                </a:lnTo>
                <a:lnTo>
                  <a:pt x="891802" y="780952"/>
                </a:lnTo>
                <a:lnTo>
                  <a:pt x="863493" y="814296"/>
                </a:lnTo>
                <a:lnTo>
                  <a:pt x="832180" y="844881"/>
                </a:lnTo>
                <a:lnTo>
                  <a:pt x="798044" y="872530"/>
                </a:lnTo>
                <a:lnTo>
                  <a:pt x="761267" y="897065"/>
                </a:lnTo>
                <a:lnTo>
                  <a:pt x="722031" y="918312"/>
                </a:lnTo>
                <a:lnTo>
                  <a:pt x="680515" y="936091"/>
                </a:lnTo>
                <a:lnTo>
                  <a:pt x="636903" y="950228"/>
                </a:lnTo>
                <a:lnTo>
                  <a:pt x="591375" y="960544"/>
                </a:lnTo>
                <a:lnTo>
                  <a:pt x="544114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372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1410" y="21809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120" y="294421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312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372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91410" y="3282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114" y="965594"/>
                </a:lnTo>
                <a:lnTo>
                  <a:pt x="591375" y="959274"/>
                </a:lnTo>
                <a:lnTo>
                  <a:pt x="636903" y="948958"/>
                </a:lnTo>
                <a:lnTo>
                  <a:pt x="680515" y="934821"/>
                </a:lnTo>
                <a:lnTo>
                  <a:pt x="722031" y="917042"/>
                </a:lnTo>
                <a:lnTo>
                  <a:pt x="761267" y="895795"/>
                </a:lnTo>
                <a:lnTo>
                  <a:pt x="798044" y="871260"/>
                </a:lnTo>
                <a:lnTo>
                  <a:pt x="832180" y="843611"/>
                </a:lnTo>
                <a:lnTo>
                  <a:pt x="863493" y="813026"/>
                </a:lnTo>
                <a:lnTo>
                  <a:pt x="891802" y="779682"/>
                </a:lnTo>
                <a:lnTo>
                  <a:pt x="916925" y="743756"/>
                </a:lnTo>
                <a:lnTo>
                  <a:pt x="938680" y="705424"/>
                </a:lnTo>
                <a:lnTo>
                  <a:pt x="956887" y="664863"/>
                </a:lnTo>
                <a:lnTo>
                  <a:pt x="971364" y="622251"/>
                </a:lnTo>
                <a:lnTo>
                  <a:pt x="981929" y="577763"/>
                </a:lnTo>
                <a:lnTo>
                  <a:pt x="988402" y="531577"/>
                </a:lnTo>
                <a:lnTo>
                  <a:pt x="990600" y="483870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4074519"/>
            <a:ext cx="990600" cy="967740"/>
          </a:xfrm>
          <a:custGeom>
            <a:avLst/>
            <a:gdLst/>
            <a:ahLst/>
            <a:cxnLst/>
            <a:rect l="l" t="t" r="r" b="b"/>
            <a:pathLst>
              <a:path w="990600" h="967739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70"/>
                </a:lnTo>
                <a:lnTo>
                  <a:pt x="988402" y="531577"/>
                </a:lnTo>
                <a:lnTo>
                  <a:pt x="981929" y="577763"/>
                </a:lnTo>
                <a:lnTo>
                  <a:pt x="971364" y="622251"/>
                </a:lnTo>
                <a:lnTo>
                  <a:pt x="956887" y="664863"/>
                </a:lnTo>
                <a:lnTo>
                  <a:pt x="938680" y="705424"/>
                </a:lnTo>
                <a:lnTo>
                  <a:pt x="916925" y="743756"/>
                </a:lnTo>
                <a:lnTo>
                  <a:pt x="891802" y="779682"/>
                </a:lnTo>
                <a:lnTo>
                  <a:pt x="863493" y="813026"/>
                </a:lnTo>
                <a:lnTo>
                  <a:pt x="832180" y="843611"/>
                </a:lnTo>
                <a:lnTo>
                  <a:pt x="798044" y="871260"/>
                </a:lnTo>
                <a:lnTo>
                  <a:pt x="761267" y="895795"/>
                </a:lnTo>
                <a:lnTo>
                  <a:pt x="722031" y="917042"/>
                </a:lnTo>
                <a:lnTo>
                  <a:pt x="680515" y="934821"/>
                </a:lnTo>
                <a:lnTo>
                  <a:pt x="636903" y="948958"/>
                </a:lnTo>
                <a:lnTo>
                  <a:pt x="591375" y="959274"/>
                </a:lnTo>
                <a:lnTo>
                  <a:pt x="544114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372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91410" y="4413610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06209" y="23854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6209" y="2385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98080" y="33544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10"/>
                </a:lnTo>
                <a:lnTo>
                  <a:pt x="544126" y="966863"/>
                </a:lnTo>
                <a:lnTo>
                  <a:pt x="591424" y="960542"/>
                </a:lnTo>
                <a:lnTo>
                  <a:pt x="637008" y="950221"/>
                </a:lnTo>
                <a:lnTo>
                  <a:pt x="680693" y="936075"/>
                </a:lnTo>
                <a:lnTo>
                  <a:pt x="722296" y="918279"/>
                </a:lnTo>
                <a:lnTo>
                  <a:pt x="761630" y="897010"/>
                </a:lnTo>
                <a:lnTo>
                  <a:pt x="798513" y="872441"/>
                </a:lnTo>
                <a:lnTo>
                  <a:pt x="832759" y="844749"/>
                </a:lnTo>
                <a:lnTo>
                  <a:pt x="864184" y="814108"/>
                </a:lnTo>
                <a:lnTo>
                  <a:pt x="892603" y="780694"/>
                </a:lnTo>
                <a:lnTo>
                  <a:pt x="917832" y="744682"/>
                </a:lnTo>
                <a:lnTo>
                  <a:pt x="939685" y="706247"/>
                </a:lnTo>
                <a:lnTo>
                  <a:pt x="957979" y="665566"/>
                </a:lnTo>
                <a:lnTo>
                  <a:pt x="972529" y="622812"/>
                </a:lnTo>
                <a:lnTo>
                  <a:pt x="983151" y="578161"/>
                </a:lnTo>
                <a:lnTo>
                  <a:pt x="989659" y="531788"/>
                </a:lnTo>
                <a:lnTo>
                  <a:pt x="991870" y="483870"/>
                </a:lnTo>
                <a:lnTo>
                  <a:pt x="989659" y="436162"/>
                </a:lnTo>
                <a:lnTo>
                  <a:pt x="983151" y="389976"/>
                </a:lnTo>
                <a:lnTo>
                  <a:pt x="972529" y="345488"/>
                </a:lnTo>
                <a:lnTo>
                  <a:pt x="957979" y="302876"/>
                </a:lnTo>
                <a:lnTo>
                  <a:pt x="939685" y="262315"/>
                </a:lnTo>
                <a:lnTo>
                  <a:pt x="917832" y="223983"/>
                </a:lnTo>
                <a:lnTo>
                  <a:pt x="892603" y="188057"/>
                </a:lnTo>
                <a:lnTo>
                  <a:pt x="864184" y="154713"/>
                </a:lnTo>
                <a:lnTo>
                  <a:pt x="832759" y="124128"/>
                </a:lnTo>
                <a:lnTo>
                  <a:pt x="798513" y="96479"/>
                </a:lnTo>
                <a:lnTo>
                  <a:pt x="761630" y="71944"/>
                </a:lnTo>
                <a:lnTo>
                  <a:pt x="722296" y="50697"/>
                </a:lnTo>
                <a:lnTo>
                  <a:pt x="680693" y="32918"/>
                </a:lnTo>
                <a:lnTo>
                  <a:pt x="637008" y="18781"/>
                </a:lnTo>
                <a:lnTo>
                  <a:pt x="591424" y="8465"/>
                </a:lnTo>
                <a:lnTo>
                  <a:pt x="544126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6209" y="351571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126" y="2145"/>
                </a:lnTo>
                <a:lnTo>
                  <a:pt x="591424" y="8465"/>
                </a:lnTo>
                <a:lnTo>
                  <a:pt x="637008" y="18781"/>
                </a:lnTo>
                <a:lnTo>
                  <a:pt x="680693" y="32918"/>
                </a:lnTo>
                <a:lnTo>
                  <a:pt x="722296" y="50697"/>
                </a:lnTo>
                <a:lnTo>
                  <a:pt x="761630" y="71944"/>
                </a:lnTo>
                <a:lnTo>
                  <a:pt x="798513" y="96479"/>
                </a:lnTo>
                <a:lnTo>
                  <a:pt x="832759" y="124128"/>
                </a:lnTo>
                <a:lnTo>
                  <a:pt x="864184" y="154713"/>
                </a:lnTo>
                <a:lnTo>
                  <a:pt x="892603" y="188057"/>
                </a:lnTo>
                <a:lnTo>
                  <a:pt x="917832" y="223983"/>
                </a:lnTo>
                <a:lnTo>
                  <a:pt x="939685" y="262315"/>
                </a:lnTo>
                <a:lnTo>
                  <a:pt x="957979" y="302876"/>
                </a:lnTo>
                <a:lnTo>
                  <a:pt x="972529" y="345488"/>
                </a:lnTo>
                <a:lnTo>
                  <a:pt x="983151" y="389976"/>
                </a:lnTo>
                <a:lnTo>
                  <a:pt x="989659" y="436162"/>
                </a:lnTo>
                <a:lnTo>
                  <a:pt x="991870" y="483870"/>
                </a:lnTo>
                <a:lnTo>
                  <a:pt x="989659" y="531788"/>
                </a:lnTo>
                <a:lnTo>
                  <a:pt x="983151" y="578161"/>
                </a:lnTo>
                <a:lnTo>
                  <a:pt x="972529" y="622812"/>
                </a:lnTo>
                <a:lnTo>
                  <a:pt x="957979" y="665566"/>
                </a:lnTo>
                <a:lnTo>
                  <a:pt x="939685" y="706247"/>
                </a:lnTo>
                <a:lnTo>
                  <a:pt x="917832" y="744682"/>
                </a:lnTo>
                <a:lnTo>
                  <a:pt x="892603" y="780694"/>
                </a:lnTo>
                <a:lnTo>
                  <a:pt x="864184" y="814108"/>
                </a:lnTo>
                <a:lnTo>
                  <a:pt x="832759" y="844749"/>
                </a:lnTo>
                <a:lnTo>
                  <a:pt x="798513" y="872441"/>
                </a:lnTo>
                <a:lnTo>
                  <a:pt x="761630" y="897010"/>
                </a:lnTo>
                <a:lnTo>
                  <a:pt x="722296" y="918279"/>
                </a:lnTo>
                <a:lnTo>
                  <a:pt x="680693" y="936075"/>
                </a:lnTo>
                <a:lnTo>
                  <a:pt x="637008" y="950221"/>
                </a:lnTo>
                <a:lnTo>
                  <a:pt x="591424" y="960542"/>
                </a:lnTo>
                <a:lnTo>
                  <a:pt x="544126" y="966863"/>
                </a:lnTo>
                <a:lnTo>
                  <a:pt x="495300" y="969010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6209" y="35157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8080" y="4484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55009" y="3428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69740" y="3382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2120" y="4513939"/>
            <a:ext cx="137160" cy="90170"/>
          </a:xfrm>
          <a:custGeom>
            <a:avLst/>
            <a:gdLst/>
            <a:ahLst/>
            <a:cxnLst/>
            <a:rect l="l" t="t" r="r" b="b"/>
            <a:pathLst>
              <a:path w="137160" h="90170">
                <a:moveTo>
                  <a:pt x="0" y="0"/>
                </a:moveTo>
                <a:lnTo>
                  <a:pt x="0" y="90169"/>
                </a:lnTo>
                <a:lnTo>
                  <a:pt x="13715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5640" y="1841860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6"/>
                </a:lnTo>
                <a:lnTo>
                  <a:pt x="590454" y="8467"/>
                </a:lnTo>
                <a:lnTo>
                  <a:pt x="636089" y="18788"/>
                </a:lnTo>
                <a:lnTo>
                  <a:pt x="679770" y="32934"/>
                </a:lnTo>
                <a:lnTo>
                  <a:pt x="721319" y="50730"/>
                </a:lnTo>
                <a:lnTo>
                  <a:pt x="760560" y="71999"/>
                </a:lnTo>
                <a:lnTo>
                  <a:pt x="797317" y="96568"/>
                </a:lnTo>
                <a:lnTo>
                  <a:pt x="831413" y="124260"/>
                </a:lnTo>
                <a:lnTo>
                  <a:pt x="862670" y="154901"/>
                </a:lnTo>
                <a:lnTo>
                  <a:pt x="890912" y="188315"/>
                </a:lnTo>
                <a:lnTo>
                  <a:pt x="915962" y="224327"/>
                </a:lnTo>
                <a:lnTo>
                  <a:pt x="937643" y="262762"/>
                </a:lnTo>
                <a:lnTo>
                  <a:pt x="955779" y="303443"/>
                </a:lnTo>
                <a:lnTo>
                  <a:pt x="970192" y="346197"/>
                </a:lnTo>
                <a:lnTo>
                  <a:pt x="980706" y="390848"/>
                </a:lnTo>
                <a:lnTo>
                  <a:pt x="987144" y="437221"/>
                </a:lnTo>
                <a:lnTo>
                  <a:pt x="989330" y="485139"/>
                </a:lnTo>
                <a:lnTo>
                  <a:pt x="987144" y="532847"/>
                </a:lnTo>
                <a:lnTo>
                  <a:pt x="980706" y="579033"/>
                </a:lnTo>
                <a:lnTo>
                  <a:pt x="970192" y="623521"/>
                </a:lnTo>
                <a:lnTo>
                  <a:pt x="955779" y="666133"/>
                </a:lnTo>
                <a:lnTo>
                  <a:pt x="937643" y="706694"/>
                </a:lnTo>
                <a:lnTo>
                  <a:pt x="915962" y="745026"/>
                </a:lnTo>
                <a:lnTo>
                  <a:pt x="890912" y="780952"/>
                </a:lnTo>
                <a:lnTo>
                  <a:pt x="862670" y="814296"/>
                </a:lnTo>
                <a:lnTo>
                  <a:pt x="831413" y="844881"/>
                </a:lnTo>
                <a:lnTo>
                  <a:pt x="797317" y="872530"/>
                </a:lnTo>
                <a:lnTo>
                  <a:pt x="760560" y="897065"/>
                </a:lnTo>
                <a:lnTo>
                  <a:pt x="721319" y="918312"/>
                </a:lnTo>
                <a:lnTo>
                  <a:pt x="679770" y="936091"/>
                </a:lnTo>
                <a:lnTo>
                  <a:pt x="636089" y="950228"/>
                </a:lnTo>
                <a:lnTo>
                  <a:pt x="590454" y="960544"/>
                </a:lnTo>
                <a:lnTo>
                  <a:pt x="543042" y="966864"/>
                </a:lnTo>
                <a:lnTo>
                  <a:pt x="494030" y="969009"/>
                </a:lnTo>
                <a:lnTo>
                  <a:pt x="445228" y="966864"/>
                </a:lnTo>
                <a:lnTo>
                  <a:pt x="398002" y="960544"/>
                </a:lnTo>
                <a:lnTo>
                  <a:pt x="352531" y="950228"/>
                </a:lnTo>
                <a:lnTo>
                  <a:pt x="308992" y="936091"/>
                </a:lnTo>
                <a:lnTo>
                  <a:pt x="267563" y="918312"/>
                </a:lnTo>
                <a:lnTo>
                  <a:pt x="228424" y="897065"/>
                </a:lnTo>
                <a:lnTo>
                  <a:pt x="191753" y="872530"/>
                </a:lnTo>
                <a:lnTo>
                  <a:pt x="157728" y="844881"/>
                </a:lnTo>
                <a:lnTo>
                  <a:pt x="126527" y="814296"/>
                </a:lnTo>
                <a:lnTo>
                  <a:pt x="98329" y="780952"/>
                </a:lnTo>
                <a:lnTo>
                  <a:pt x="73312" y="745026"/>
                </a:lnTo>
                <a:lnTo>
                  <a:pt x="51654" y="706694"/>
                </a:lnTo>
                <a:lnTo>
                  <a:pt x="33534" y="666133"/>
                </a:lnTo>
                <a:lnTo>
                  <a:pt x="19130" y="623521"/>
                </a:lnTo>
                <a:lnTo>
                  <a:pt x="8621" y="579033"/>
                </a:lnTo>
                <a:lnTo>
                  <a:pt x="2185" y="532847"/>
                </a:lnTo>
                <a:lnTo>
                  <a:pt x="0" y="485139"/>
                </a:lnTo>
                <a:lnTo>
                  <a:pt x="2185" y="437221"/>
                </a:lnTo>
                <a:lnTo>
                  <a:pt x="8621" y="390848"/>
                </a:lnTo>
                <a:lnTo>
                  <a:pt x="19130" y="346197"/>
                </a:lnTo>
                <a:lnTo>
                  <a:pt x="33534" y="303443"/>
                </a:lnTo>
                <a:lnTo>
                  <a:pt x="51654" y="262762"/>
                </a:lnTo>
                <a:lnTo>
                  <a:pt x="73312" y="224327"/>
                </a:lnTo>
                <a:lnTo>
                  <a:pt x="98329" y="188315"/>
                </a:lnTo>
                <a:lnTo>
                  <a:pt x="126527" y="154901"/>
                </a:lnTo>
                <a:lnTo>
                  <a:pt x="157728" y="124260"/>
                </a:lnTo>
                <a:lnTo>
                  <a:pt x="191753" y="96568"/>
                </a:lnTo>
                <a:lnTo>
                  <a:pt x="228424" y="71999"/>
                </a:lnTo>
                <a:lnTo>
                  <a:pt x="267563" y="50730"/>
                </a:lnTo>
                <a:lnTo>
                  <a:pt x="308992" y="32934"/>
                </a:lnTo>
                <a:lnTo>
                  <a:pt x="352531" y="18788"/>
                </a:lnTo>
                <a:lnTo>
                  <a:pt x="398002" y="8467"/>
                </a:lnTo>
                <a:lnTo>
                  <a:pt x="445228" y="2146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5640" y="18418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6240" y="2812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41850" y="195361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1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2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85640" y="2944219"/>
            <a:ext cx="989330" cy="969010"/>
          </a:xfrm>
          <a:custGeom>
            <a:avLst/>
            <a:gdLst/>
            <a:ahLst/>
            <a:cxnLst/>
            <a:rect l="l" t="t" r="r" b="b"/>
            <a:pathLst>
              <a:path w="989329" h="969010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69"/>
                </a:lnTo>
                <a:lnTo>
                  <a:pt x="987144" y="531590"/>
                </a:lnTo>
                <a:lnTo>
                  <a:pt x="980706" y="577812"/>
                </a:lnTo>
                <a:lnTo>
                  <a:pt x="970192" y="622356"/>
                </a:lnTo>
                <a:lnTo>
                  <a:pt x="955779" y="665041"/>
                </a:lnTo>
                <a:lnTo>
                  <a:pt x="937643" y="705689"/>
                </a:lnTo>
                <a:lnTo>
                  <a:pt x="915962" y="744119"/>
                </a:lnTo>
                <a:lnTo>
                  <a:pt x="890912" y="780151"/>
                </a:lnTo>
                <a:lnTo>
                  <a:pt x="862670" y="813605"/>
                </a:lnTo>
                <a:lnTo>
                  <a:pt x="831413" y="844302"/>
                </a:lnTo>
                <a:lnTo>
                  <a:pt x="797317" y="872061"/>
                </a:lnTo>
                <a:lnTo>
                  <a:pt x="760560" y="896702"/>
                </a:lnTo>
                <a:lnTo>
                  <a:pt x="721319" y="918047"/>
                </a:lnTo>
                <a:lnTo>
                  <a:pt x="679770" y="935914"/>
                </a:lnTo>
                <a:lnTo>
                  <a:pt x="636089" y="950123"/>
                </a:lnTo>
                <a:lnTo>
                  <a:pt x="590454" y="960496"/>
                </a:lnTo>
                <a:lnTo>
                  <a:pt x="543042" y="966851"/>
                </a:lnTo>
                <a:lnTo>
                  <a:pt x="494030" y="969009"/>
                </a:lnTo>
                <a:lnTo>
                  <a:pt x="445228" y="966851"/>
                </a:lnTo>
                <a:lnTo>
                  <a:pt x="398002" y="960496"/>
                </a:lnTo>
                <a:lnTo>
                  <a:pt x="352531" y="950123"/>
                </a:lnTo>
                <a:lnTo>
                  <a:pt x="308992" y="935914"/>
                </a:lnTo>
                <a:lnTo>
                  <a:pt x="267563" y="918047"/>
                </a:lnTo>
                <a:lnTo>
                  <a:pt x="228424" y="896702"/>
                </a:lnTo>
                <a:lnTo>
                  <a:pt x="191753" y="872061"/>
                </a:lnTo>
                <a:lnTo>
                  <a:pt x="157728" y="844302"/>
                </a:lnTo>
                <a:lnTo>
                  <a:pt x="126527" y="813605"/>
                </a:lnTo>
                <a:lnTo>
                  <a:pt x="98329" y="780151"/>
                </a:lnTo>
                <a:lnTo>
                  <a:pt x="73312" y="744119"/>
                </a:lnTo>
                <a:lnTo>
                  <a:pt x="51654" y="705689"/>
                </a:lnTo>
                <a:lnTo>
                  <a:pt x="33534" y="665041"/>
                </a:lnTo>
                <a:lnTo>
                  <a:pt x="19130" y="622356"/>
                </a:lnTo>
                <a:lnTo>
                  <a:pt x="8621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85640" y="2944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6240" y="3913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5640" y="4074519"/>
            <a:ext cx="989330" cy="967740"/>
          </a:xfrm>
          <a:custGeom>
            <a:avLst/>
            <a:gdLst/>
            <a:ahLst/>
            <a:cxnLst/>
            <a:rect l="l" t="t" r="r" b="b"/>
            <a:pathLst>
              <a:path w="989329" h="967739">
                <a:moveTo>
                  <a:pt x="494030" y="0"/>
                </a:moveTo>
                <a:lnTo>
                  <a:pt x="543042" y="2145"/>
                </a:lnTo>
                <a:lnTo>
                  <a:pt x="590454" y="8465"/>
                </a:lnTo>
                <a:lnTo>
                  <a:pt x="636089" y="18781"/>
                </a:lnTo>
                <a:lnTo>
                  <a:pt x="679770" y="32918"/>
                </a:lnTo>
                <a:lnTo>
                  <a:pt x="721319" y="50697"/>
                </a:lnTo>
                <a:lnTo>
                  <a:pt x="760560" y="71944"/>
                </a:lnTo>
                <a:lnTo>
                  <a:pt x="797317" y="96479"/>
                </a:lnTo>
                <a:lnTo>
                  <a:pt x="831413" y="124128"/>
                </a:lnTo>
                <a:lnTo>
                  <a:pt x="862670" y="154713"/>
                </a:lnTo>
                <a:lnTo>
                  <a:pt x="890912" y="188057"/>
                </a:lnTo>
                <a:lnTo>
                  <a:pt x="915962" y="223983"/>
                </a:lnTo>
                <a:lnTo>
                  <a:pt x="937643" y="262315"/>
                </a:lnTo>
                <a:lnTo>
                  <a:pt x="955779" y="302876"/>
                </a:lnTo>
                <a:lnTo>
                  <a:pt x="970192" y="345488"/>
                </a:lnTo>
                <a:lnTo>
                  <a:pt x="980706" y="389976"/>
                </a:lnTo>
                <a:lnTo>
                  <a:pt x="987144" y="436162"/>
                </a:lnTo>
                <a:lnTo>
                  <a:pt x="989330" y="483870"/>
                </a:lnTo>
                <a:lnTo>
                  <a:pt x="987144" y="531577"/>
                </a:lnTo>
                <a:lnTo>
                  <a:pt x="980706" y="577763"/>
                </a:lnTo>
                <a:lnTo>
                  <a:pt x="970192" y="622251"/>
                </a:lnTo>
                <a:lnTo>
                  <a:pt x="955779" y="664863"/>
                </a:lnTo>
                <a:lnTo>
                  <a:pt x="937643" y="705424"/>
                </a:lnTo>
                <a:lnTo>
                  <a:pt x="915962" y="743756"/>
                </a:lnTo>
                <a:lnTo>
                  <a:pt x="890912" y="779682"/>
                </a:lnTo>
                <a:lnTo>
                  <a:pt x="862670" y="813026"/>
                </a:lnTo>
                <a:lnTo>
                  <a:pt x="831413" y="843611"/>
                </a:lnTo>
                <a:lnTo>
                  <a:pt x="797317" y="871260"/>
                </a:lnTo>
                <a:lnTo>
                  <a:pt x="760560" y="895795"/>
                </a:lnTo>
                <a:lnTo>
                  <a:pt x="721319" y="917042"/>
                </a:lnTo>
                <a:lnTo>
                  <a:pt x="679770" y="934821"/>
                </a:lnTo>
                <a:lnTo>
                  <a:pt x="636089" y="948958"/>
                </a:lnTo>
                <a:lnTo>
                  <a:pt x="590454" y="959274"/>
                </a:lnTo>
                <a:lnTo>
                  <a:pt x="543042" y="965594"/>
                </a:lnTo>
                <a:lnTo>
                  <a:pt x="494030" y="967740"/>
                </a:lnTo>
                <a:lnTo>
                  <a:pt x="445228" y="965594"/>
                </a:lnTo>
                <a:lnTo>
                  <a:pt x="398002" y="959274"/>
                </a:lnTo>
                <a:lnTo>
                  <a:pt x="352531" y="948958"/>
                </a:lnTo>
                <a:lnTo>
                  <a:pt x="308992" y="934821"/>
                </a:lnTo>
                <a:lnTo>
                  <a:pt x="267563" y="917042"/>
                </a:lnTo>
                <a:lnTo>
                  <a:pt x="228424" y="895795"/>
                </a:lnTo>
                <a:lnTo>
                  <a:pt x="191753" y="871260"/>
                </a:lnTo>
                <a:lnTo>
                  <a:pt x="157728" y="843611"/>
                </a:lnTo>
                <a:lnTo>
                  <a:pt x="126527" y="813026"/>
                </a:lnTo>
                <a:lnTo>
                  <a:pt x="98329" y="779682"/>
                </a:lnTo>
                <a:lnTo>
                  <a:pt x="73312" y="743756"/>
                </a:lnTo>
                <a:lnTo>
                  <a:pt x="51654" y="705424"/>
                </a:lnTo>
                <a:lnTo>
                  <a:pt x="33534" y="664863"/>
                </a:lnTo>
                <a:lnTo>
                  <a:pt x="19130" y="622251"/>
                </a:lnTo>
                <a:lnTo>
                  <a:pt x="8621" y="577763"/>
                </a:lnTo>
                <a:lnTo>
                  <a:pt x="2185" y="531577"/>
                </a:lnTo>
                <a:lnTo>
                  <a:pt x="0" y="483870"/>
                </a:lnTo>
                <a:lnTo>
                  <a:pt x="2185" y="436162"/>
                </a:lnTo>
                <a:lnTo>
                  <a:pt x="8621" y="389976"/>
                </a:lnTo>
                <a:lnTo>
                  <a:pt x="19130" y="345488"/>
                </a:lnTo>
                <a:lnTo>
                  <a:pt x="33534" y="302876"/>
                </a:lnTo>
                <a:lnTo>
                  <a:pt x="51654" y="262315"/>
                </a:lnTo>
                <a:lnTo>
                  <a:pt x="73312" y="223983"/>
                </a:lnTo>
                <a:lnTo>
                  <a:pt x="98329" y="188057"/>
                </a:lnTo>
                <a:lnTo>
                  <a:pt x="126527" y="154713"/>
                </a:lnTo>
                <a:lnTo>
                  <a:pt x="157728" y="124128"/>
                </a:lnTo>
                <a:lnTo>
                  <a:pt x="191753" y="96479"/>
                </a:lnTo>
                <a:lnTo>
                  <a:pt x="228424" y="71944"/>
                </a:lnTo>
                <a:lnTo>
                  <a:pt x="267563" y="50697"/>
                </a:lnTo>
                <a:lnTo>
                  <a:pt x="308992" y="32918"/>
                </a:lnTo>
                <a:lnTo>
                  <a:pt x="352531" y="18781"/>
                </a:lnTo>
                <a:lnTo>
                  <a:pt x="398002" y="8465"/>
                </a:lnTo>
                <a:lnTo>
                  <a:pt x="445228" y="2145"/>
                </a:lnTo>
                <a:lnTo>
                  <a:pt x="49403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85640" y="4074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6240" y="50435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8820" y="34280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82440" y="42739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7150" y="0"/>
                </a:moveTo>
                <a:lnTo>
                  <a:pt x="0" y="69849"/>
                </a:lnTo>
                <a:lnTo>
                  <a:pt x="133350" y="12318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3740" y="2292710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6570" y="40948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90"/>
                </a:lnTo>
                <a:lnTo>
                  <a:pt x="109219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47389" y="36731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9740" y="3589380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75300" y="2297789"/>
            <a:ext cx="708660" cy="417830"/>
          </a:xfrm>
          <a:custGeom>
            <a:avLst/>
            <a:gdLst/>
            <a:ahLst/>
            <a:cxnLst/>
            <a:rect l="l" t="t" r="r" b="b"/>
            <a:pathLst>
              <a:path w="708660" h="417830">
                <a:moveTo>
                  <a:pt x="0" y="0"/>
                </a:moveTo>
                <a:lnTo>
                  <a:pt x="70866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6020" y="267371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40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0" y="3010260"/>
            <a:ext cx="713740" cy="417830"/>
          </a:xfrm>
          <a:custGeom>
            <a:avLst/>
            <a:gdLst/>
            <a:ahLst/>
            <a:cxnLst/>
            <a:rect l="l" t="t" r="r" b="b"/>
            <a:pathLst>
              <a:path w="713739" h="417829">
                <a:moveTo>
                  <a:pt x="0" y="41783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56020" y="2944219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140969" y="0"/>
                </a:moveTo>
                <a:lnTo>
                  <a:pt x="0" y="29209"/>
                </a:lnTo>
                <a:lnTo>
                  <a:pt x="45719" y="107950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1490" y="3434439"/>
            <a:ext cx="712470" cy="417830"/>
          </a:xfrm>
          <a:custGeom>
            <a:avLst/>
            <a:gdLst/>
            <a:ahLst/>
            <a:cxnLst/>
            <a:rect l="l" t="t" r="r" b="b"/>
            <a:pathLst>
              <a:path w="712470" h="417829">
                <a:moveTo>
                  <a:pt x="0" y="0"/>
                </a:moveTo>
                <a:lnTo>
                  <a:pt x="712470" y="4178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56020" y="3810360"/>
            <a:ext cx="140970" cy="107950"/>
          </a:xfrm>
          <a:custGeom>
            <a:avLst/>
            <a:gdLst/>
            <a:ahLst/>
            <a:cxnLst/>
            <a:rect l="l" t="t" r="r" b="b"/>
            <a:pathLst>
              <a:path w="140970" h="107950">
                <a:moveTo>
                  <a:pt x="46989" y="0"/>
                </a:moveTo>
                <a:lnTo>
                  <a:pt x="0" y="78739"/>
                </a:lnTo>
                <a:lnTo>
                  <a:pt x="140969" y="10794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0" y="4140560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60" h="419100">
                <a:moveTo>
                  <a:pt x="0" y="419099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0940" y="407451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80"/>
                </a:lnTo>
                <a:lnTo>
                  <a:pt x="45720" y="109220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65140" y="321472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39" h="1350010">
                <a:moveTo>
                  <a:pt x="0" y="1350010"/>
                </a:moveTo>
                <a:lnTo>
                  <a:pt x="866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89370" y="3105510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113029" y="0"/>
                </a:moveTo>
                <a:lnTo>
                  <a:pt x="0" y="90169"/>
                </a:lnTo>
                <a:lnTo>
                  <a:pt x="77469" y="13970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63900" y="22977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78629" y="2252069"/>
            <a:ext cx="135890" cy="91440"/>
          </a:xfrm>
          <a:custGeom>
            <a:avLst/>
            <a:gdLst/>
            <a:ahLst/>
            <a:cxnLst/>
            <a:rect l="l" t="t" r="r" b="b"/>
            <a:pathLst>
              <a:path w="135889" h="91439">
                <a:moveTo>
                  <a:pt x="0" y="0"/>
                </a:moveTo>
                <a:lnTo>
                  <a:pt x="0" y="91440"/>
                </a:lnTo>
                <a:lnTo>
                  <a:pt x="13589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671570" y="2109830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1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58820" y="229778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8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1170" y="3143610"/>
            <a:ext cx="133350" cy="123189"/>
          </a:xfrm>
          <a:custGeom>
            <a:avLst/>
            <a:gdLst/>
            <a:ahLst/>
            <a:cxnLst/>
            <a:rect l="l" t="t" r="r" b="b"/>
            <a:pathLst>
              <a:path w="133350" h="123189">
                <a:moveTo>
                  <a:pt x="58419" y="0"/>
                </a:moveTo>
                <a:lnTo>
                  <a:pt x="0" y="69850"/>
                </a:lnTo>
                <a:lnTo>
                  <a:pt x="133350" y="123190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49929" y="2542900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72279" y="2459079"/>
            <a:ext cx="134620" cy="123189"/>
          </a:xfrm>
          <a:custGeom>
            <a:avLst/>
            <a:gdLst/>
            <a:ahLst/>
            <a:cxnLst/>
            <a:rect l="l" t="t" r="r" b="b"/>
            <a:pathLst>
              <a:path w="134620" h="123189">
                <a:moveTo>
                  <a:pt x="134620" y="0"/>
                </a:moveTo>
                <a:lnTo>
                  <a:pt x="0" y="53340"/>
                </a:lnTo>
                <a:lnTo>
                  <a:pt x="58420" y="12319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41039" y="2711810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95140" y="2600050"/>
            <a:ext cx="109220" cy="139700"/>
          </a:xfrm>
          <a:custGeom>
            <a:avLst/>
            <a:gdLst/>
            <a:ahLst/>
            <a:cxnLst/>
            <a:rect l="l" t="t" r="r" b="b"/>
            <a:pathLst>
              <a:path w="109220" h="139700">
                <a:moveTo>
                  <a:pt x="109220" y="0"/>
                </a:moveTo>
                <a:lnTo>
                  <a:pt x="0" y="93979"/>
                </a:lnTo>
                <a:lnTo>
                  <a:pt x="77470" y="13970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26509" y="303311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3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70220" y="2292710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39" h="1348739">
                <a:moveTo>
                  <a:pt x="0" y="0"/>
                </a:moveTo>
                <a:lnTo>
                  <a:pt x="866139" y="1348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94450" y="3612239"/>
            <a:ext cx="113030" cy="139700"/>
          </a:xfrm>
          <a:custGeom>
            <a:avLst/>
            <a:gdLst/>
            <a:ahLst/>
            <a:cxnLst/>
            <a:rect l="l" t="t" r="r" b="b"/>
            <a:pathLst>
              <a:path w="113029" h="139700">
                <a:moveTo>
                  <a:pt x="77470" y="0"/>
                </a:moveTo>
                <a:lnTo>
                  <a:pt x="0" y="49530"/>
                </a:lnTo>
                <a:lnTo>
                  <a:pt x="113029" y="1397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812790" y="30661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78</a:t>
            </a:fld>
            <a:endParaRPr spc="250" dirty="0"/>
          </a:p>
        </p:txBody>
      </p:sp>
      <p:sp>
        <p:nvSpPr>
          <p:cNvPr id="69" name="object 69"/>
          <p:cNvSpPr txBox="1"/>
          <p:nvPr/>
        </p:nvSpPr>
        <p:spPr>
          <a:xfrm>
            <a:off x="4640579" y="3010259"/>
            <a:ext cx="62865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200" spc="110" dirty="0">
                <a:latin typeface="Tahoma"/>
                <a:cs typeface="Tahoma"/>
              </a:rPr>
              <a:t>255</a:t>
            </a:r>
            <a:r>
              <a:rPr sz="1200" spc="85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4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5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579" y="4229460"/>
            <a:ext cx="628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latin typeface="Tahoma"/>
                <a:cs typeface="Tahoma"/>
              </a:rPr>
              <a:t>255w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40579" y="4345030"/>
            <a:ext cx="62865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985" algn="r">
              <a:lnSpc>
                <a:spcPts val="810"/>
              </a:lnSpc>
              <a:spcBef>
                <a:spcPts val="90"/>
              </a:spcBef>
            </a:pPr>
            <a:r>
              <a:rPr sz="700" spc="55" dirty="0">
                <a:latin typeface="Tahoma"/>
                <a:cs typeface="Tahoma"/>
              </a:rPr>
              <a:t>7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1410"/>
              </a:lnSpc>
            </a:pPr>
            <a:r>
              <a:rPr sz="1200" spc="110" dirty="0">
                <a:latin typeface="Tahoma"/>
                <a:cs typeface="Tahoma"/>
              </a:rPr>
              <a:t>204</a:t>
            </a:r>
            <a:r>
              <a:rPr sz="1200" spc="90" dirty="0">
                <a:latin typeface="Tahoma"/>
                <a:cs typeface="Tahoma"/>
              </a:rPr>
              <a:t>w</a:t>
            </a:r>
            <a:r>
              <a:rPr sz="1050" spc="97" baseline="-31746" dirty="0">
                <a:latin typeface="Tahoma"/>
                <a:cs typeface="Tahoma"/>
              </a:rPr>
              <a:t>8</a:t>
            </a:r>
            <a:r>
              <a:rPr sz="1200" spc="13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L="4826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0750" y="2393039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4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4929" y="3391260"/>
            <a:ext cx="584835" cy="673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5</a:t>
            </a:r>
            <a:endParaRPr sz="1575" baseline="-31746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39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r>
              <a:rPr sz="1575" spc="127" baseline="-31746" dirty="0">
                <a:latin typeface="Tahoma"/>
                <a:cs typeface="Tahoma"/>
              </a:rPr>
              <a:t>7</a:t>
            </a:r>
            <a:endParaRPr sz="1575" baseline="-31746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84929" y="247431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10990" y="264703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43629" y="3947519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ahoma"/>
                <a:cs typeface="Tahoma"/>
              </a:rPr>
              <a:t>W</a:t>
            </a:r>
            <a:r>
              <a:rPr sz="1575" spc="179" baseline="-31746" dirty="0">
                <a:latin typeface="Tahoma"/>
                <a:cs typeface="Tahoma"/>
              </a:rPr>
              <a:t>6</a:t>
            </a:r>
            <a:r>
              <a:rPr sz="1575" spc="-165" baseline="-31746" dirty="0">
                <a:latin typeface="Tahoma"/>
                <a:cs typeface="Tahoma"/>
              </a:rPr>
              <a:t> </a:t>
            </a:r>
            <a:r>
              <a:rPr sz="2700" spc="232" baseline="-13888" dirty="0">
                <a:latin typeface="Tahoma"/>
                <a:cs typeface="Tahoma"/>
              </a:rPr>
              <a:t>W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16400" y="417738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34689" y="431328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033144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sng" spc="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	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28109" y="4485999"/>
            <a:ext cx="1098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5" dirty="0"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812790" y="230795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38850" y="2480670"/>
            <a:ext cx="193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29909" y="3856080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78550" y="3369669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03340" y="3542389"/>
            <a:ext cx="19494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29909" y="3524610"/>
            <a:ext cx="41973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17" baseline="18518" dirty="0">
                <a:latin typeface="Tahoma"/>
                <a:cs typeface="Tahoma"/>
              </a:rPr>
              <a:t>W</a:t>
            </a: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  <a:p>
            <a:pPr marL="236854">
              <a:lnSpc>
                <a:spcPct val="100000"/>
              </a:lnSpc>
              <a:spcBef>
                <a:spcPts val="1800"/>
              </a:spcBef>
            </a:pPr>
            <a:r>
              <a:rPr sz="1050" spc="9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29629" y="429803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32" baseline="18518" dirty="0">
                <a:latin typeface="Tahoma"/>
                <a:cs typeface="Tahoma"/>
              </a:rPr>
              <a:t>W</a:t>
            </a:r>
            <a:r>
              <a:rPr sz="1050" spc="80" dirty="0">
                <a:latin typeface="Tahoma"/>
                <a:cs typeface="Tahoma"/>
              </a:rPr>
              <a:t>1</a:t>
            </a:r>
            <a:r>
              <a:rPr sz="1050" spc="85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33540" y="2668629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ahoma"/>
                <a:cs typeface="Tahoma"/>
              </a:rPr>
              <a:t>.</a:t>
            </a:r>
            <a:r>
              <a:rPr sz="1800" spc="110" dirty="0">
                <a:latin typeface="Tahoma"/>
                <a:cs typeface="Tahoma"/>
              </a:rPr>
              <a:t>9</a:t>
            </a:r>
            <a:r>
              <a:rPr sz="1800" spc="150" dirty="0">
                <a:latin typeface="Tahoma"/>
                <a:cs typeface="Tahoma"/>
              </a:rPr>
              <a:t>9</a:t>
            </a:r>
            <a:r>
              <a:rPr sz="1800" spc="160" dirty="0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05930" y="3797660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800" spc="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280" y="265211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55280" y="3749399"/>
            <a:ext cx="1463040" cy="457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620"/>
              </a:spcBef>
            </a:pPr>
            <a:r>
              <a:rPr sz="1800" spc="114" dirty="0">
                <a:latin typeface="Tahoma"/>
                <a:cs typeface="Tahoma"/>
              </a:rPr>
              <a:t>Hello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882395"/>
            <a:ext cx="292100" cy="1628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90" dirty="0">
                <a:latin typeface="Tahoma"/>
                <a:cs typeface="Tahoma"/>
              </a:rPr>
              <a:t>Error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Function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6559" y="30178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80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80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80" y="365760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80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8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6559" y="30178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80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80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80" y="365760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80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80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8009" y="307324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30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8009" y="307324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9405"/>
                </a:moveTo>
                <a:lnTo>
                  <a:pt x="38576" y="16549"/>
                </a:lnTo>
                <a:lnTo>
                  <a:pt x="87630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05319" y="3439519"/>
            <a:ext cx="69850" cy="566420"/>
          </a:xfrm>
          <a:custGeom>
            <a:avLst/>
            <a:gdLst/>
            <a:ahLst/>
            <a:cxnLst/>
            <a:rect l="l" t="t" r="r" b="b"/>
            <a:pathLst>
              <a:path w="69850" h="566420">
                <a:moveTo>
                  <a:pt x="0" y="0"/>
                </a:moveTo>
                <a:lnTo>
                  <a:pt x="69850" y="566420"/>
                </a:lnTo>
              </a:path>
            </a:pathLst>
          </a:custGeom>
          <a:ln w="291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8019" y="3990699"/>
            <a:ext cx="114300" cy="180340"/>
          </a:xfrm>
          <a:custGeom>
            <a:avLst/>
            <a:gdLst/>
            <a:ahLst/>
            <a:cxnLst/>
            <a:rect l="l" t="t" r="r" b="b"/>
            <a:pathLst>
              <a:path w="114300" h="180339">
                <a:moveTo>
                  <a:pt x="114300" y="0"/>
                </a:moveTo>
                <a:lnTo>
                  <a:pt x="0" y="15239"/>
                </a:lnTo>
                <a:lnTo>
                  <a:pt x="78739" y="180339"/>
                </a:lnTo>
                <a:lnTo>
                  <a:pt x="11430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6350" y="107039"/>
            <a:ext cx="4978400" cy="830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30" dirty="0">
                <a:latin typeface="Tahoma"/>
                <a:cs typeface="Tahoma"/>
              </a:rPr>
              <a:t>Just </a:t>
            </a:r>
            <a:r>
              <a:rPr sz="1800" spc="100" dirty="0">
                <a:latin typeface="Tahoma"/>
                <a:cs typeface="Tahoma"/>
              </a:rPr>
              <a:t>like </a:t>
            </a:r>
            <a:r>
              <a:rPr sz="1800" spc="130" dirty="0">
                <a:latin typeface="Tahoma"/>
                <a:cs typeface="Tahoma"/>
              </a:rPr>
              <a:t>the </a:t>
            </a:r>
            <a:r>
              <a:rPr sz="1800" spc="90" dirty="0">
                <a:latin typeface="Tahoma"/>
                <a:cs typeface="Tahoma"/>
              </a:rPr>
              <a:t>Traveling </a:t>
            </a:r>
            <a:r>
              <a:rPr sz="1800" spc="150" dirty="0">
                <a:latin typeface="Tahoma"/>
                <a:cs typeface="Tahoma"/>
              </a:rPr>
              <a:t>Salesman </a:t>
            </a:r>
            <a:r>
              <a:rPr sz="1800" spc="105" dirty="0">
                <a:latin typeface="Tahoma"/>
                <a:cs typeface="Tahoma"/>
              </a:rPr>
              <a:t>Problem,  </a:t>
            </a:r>
            <a:r>
              <a:rPr sz="1800" spc="140" dirty="0">
                <a:latin typeface="Tahoma"/>
                <a:cs typeface="Tahoma"/>
              </a:rPr>
              <a:t>you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need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to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explore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35" dirty="0">
                <a:latin typeface="Tahoma"/>
                <a:cs typeface="Tahoma"/>
              </a:rPr>
              <a:t>seeking  </a:t>
            </a:r>
            <a:r>
              <a:rPr sz="1800" spc="145" dirty="0">
                <a:latin typeface="Tahoma"/>
                <a:cs typeface="Tahoma"/>
              </a:rPr>
              <a:t>an </a:t>
            </a:r>
            <a:r>
              <a:rPr sz="1800" spc="135" dirty="0">
                <a:latin typeface="Tahoma"/>
                <a:cs typeface="Tahoma"/>
              </a:rPr>
              <a:t>acceptable </a:t>
            </a:r>
            <a:r>
              <a:rPr sz="1800" spc="120" dirty="0">
                <a:latin typeface="Tahoma"/>
                <a:cs typeface="Tahoma"/>
              </a:rPr>
              <a:t>local</a:t>
            </a:r>
            <a:r>
              <a:rPr sz="1800" spc="-260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minimum.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8109" y="5153918"/>
            <a:ext cx="256286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110" dirty="0">
                <a:latin typeface="Tahoma"/>
                <a:cs typeface="Tahoma"/>
              </a:rPr>
              <a:t>Weight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223759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4280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4359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79" y="1920599"/>
            <a:ext cx="2376170" cy="19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60169" y="2586079"/>
            <a:ext cx="93726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</a:pPr>
            <a:r>
              <a:rPr sz="1800" spc="25" dirty="0">
                <a:latin typeface="Tahoma"/>
                <a:cs typeface="Tahoma"/>
              </a:rPr>
              <a:t>?%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77690" y="2586079"/>
            <a:ext cx="93726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</a:pPr>
            <a:r>
              <a:rPr sz="1800" spc="25" dirty="0">
                <a:latin typeface="Tahoma"/>
                <a:cs typeface="Tahoma"/>
              </a:rPr>
              <a:t>?%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5440" y="5186938"/>
            <a:ext cx="2101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8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6109" y="4493619"/>
            <a:ext cx="543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Tahoma"/>
                <a:cs typeface="Tahoma"/>
              </a:rPr>
              <a:t>What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is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prize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probability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85" dirty="0">
                <a:latin typeface="Tahoma"/>
                <a:cs typeface="Tahoma"/>
              </a:rPr>
              <a:t>of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each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door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now?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688" y="1882395"/>
            <a:ext cx="292100" cy="1628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90" dirty="0">
                <a:latin typeface="Tahoma"/>
                <a:cs typeface="Tahoma"/>
              </a:rPr>
              <a:t>Error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Function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0880" y="429803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79" y="0"/>
                </a:moveTo>
                <a:lnTo>
                  <a:pt x="133173" y="6314"/>
                </a:lnTo>
                <a:lnTo>
                  <a:pt x="89182" y="24271"/>
                </a:lnTo>
                <a:lnTo>
                  <a:pt x="52387" y="52387"/>
                </a:lnTo>
                <a:lnTo>
                  <a:pt x="24271" y="89182"/>
                </a:lnTo>
                <a:lnTo>
                  <a:pt x="6314" y="133173"/>
                </a:lnTo>
                <a:lnTo>
                  <a:pt x="0" y="182880"/>
                </a:lnTo>
                <a:lnTo>
                  <a:pt x="6314" y="232586"/>
                </a:lnTo>
                <a:lnTo>
                  <a:pt x="24271" y="276577"/>
                </a:lnTo>
                <a:lnTo>
                  <a:pt x="52387" y="313372"/>
                </a:lnTo>
                <a:lnTo>
                  <a:pt x="89182" y="341488"/>
                </a:lnTo>
                <a:lnTo>
                  <a:pt x="133173" y="359445"/>
                </a:lnTo>
                <a:lnTo>
                  <a:pt x="182879" y="365759"/>
                </a:lnTo>
                <a:lnTo>
                  <a:pt x="232586" y="359445"/>
                </a:lnTo>
                <a:lnTo>
                  <a:pt x="276577" y="341488"/>
                </a:lnTo>
                <a:lnTo>
                  <a:pt x="313372" y="313372"/>
                </a:lnTo>
                <a:lnTo>
                  <a:pt x="341488" y="276577"/>
                </a:lnTo>
                <a:lnTo>
                  <a:pt x="359445" y="232586"/>
                </a:lnTo>
                <a:lnTo>
                  <a:pt x="365760" y="182880"/>
                </a:lnTo>
                <a:lnTo>
                  <a:pt x="359445" y="133173"/>
                </a:lnTo>
                <a:lnTo>
                  <a:pt x="341488" y="89182"/>
                </a:lnTo>
                <a:lnTo>
                  <a:pt x="313372" y="52387"/>
                </a:lnTo>
                <a:lnTo>
                  <a:pt x="276577" y="24271"/>
                </a:lnTo>
                <a:lnTo>
                  <a:pt x="232586" y="6314"/>
                </a:lnTo>
                <a:lnTo>
                  <a:pt x="1828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0880" y="429803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182879" y="0"/>
                </a:moveTo>
                <a:lnTo>
                  <a:pt x="232586" y="6314"/>
                </a:lnTo>
                <a:lnTo>
                  <a:pt x="276577" y="24271"/>
                </a:lnTo>
                <a:lnTo>
                  <a:pt x="313372" y="52387"/>
                </a:lnTo>
                <a:lnTo>
                  <a:pt x="341488" y="89182"/>
                </a:lnTo>
                <a:lnTo>
                  <a:pt x="359445" y="133173"/>
                </a:lnTo>
                <a:lnTo>
                  <a:pt x="365760" y="182880"/>
                </a:lnTo>
                <a:lnTo>
                  <a:pt x="359445" y="232586"/>
                </a:lnTo>
                <a:lnTo>
                  <a:pt x="341488" y="276577"/>
                </a:lnTo>
                <a:lnTo>
                  <a:pt x="313372" y="313372"/>
                </a:lnTo>
                <a:lnTo>
                  <a:pt x="276577" y="341488"/>
                </a:lnTo>
                <a:lnTo>
                  <a:pt x="232586" y="359445"/>
                </a:lnTo>
                <a:lnTo>
                  <a:pt x="182879" y="365759"/>
                </a:lnTo>
                <a:lnTo>
                  <a:pt x="133173" y="359445"/>
                </a:lnTo>
                <a:lnTo>
                  <a:pt x="89182" y="341488"/>
                </a:lnTo>
                <a:lnTo>
                  <a:pt x="52387" y="313372"/>
                </a:lnTo>
                <a:lnTo>
                  <a:pt x="24271" y="276577"/>
                </a:lnTo>
                <a:lnTo>
                  <a:pt x="6314" y="232586"/>
                </a:lnTo>
                <a:lnTo>
                  <a:pt x="0" y="182880"/>
                </a:lnTo>
                <a:lnTo>
                  <a:pt x="6314" y="133173"/>
                </a:lnTo>
                <a:lnTo>
                  <a:pt x="24271" y="89182"/>
                </a:lnTo>
                <a:lnTo>
                  <a:pt x="52387" y="52387"/>
                </a:lnTo>
                <a:lnTo>
                  <a:pt x="89182" y="24271"/>
                </a:lnTo>
                <a:lnTo>
                  <a:pt x="133173" y="6314"/>
                </a:lnTo>
                <a:lnTo>
                  <a:pt x="182879" y="0"/>
                </a:lnTo>
                <a:close/>
              </a:path>
            </a:pathLst>
          </a:custGeom>
          <a:ln w="31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2330" y="435340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9645" y="0"/>
                </a:moveTo>
                <a:lnTo>
                  <a:pt x="0" y="9405"/>
                </a:lnTo>
                <a:lnTo>
                  <a:pt x="17442" y="10060"/>
                </a:ln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45720" y="1785"/>
                </a:lnTo>
                <a:lnTo>
                  <a:pt x="196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2330" y="4353404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9405"/>
                </a:moveTo>
                <a:lnTo>
                  <a:pt x="38576" y="16549"/>
                </a:lnTo>
                <a:lnTo>
                  <a:pt x="87629" y="51315"/>
                </a:lnTo>
                <a:lnTo>
                  <a:pt x="122396" y="100369"/>
                </a:lnTo>
                <a:lnTo>
                  <a:pt x="129540" y="138945"/>
                </a:lnTo>
                <a:lnTo>
                  <a:pt x="138945" y="119300"/>
                </a:lnTo>
                <a:lnTo>
                  <a:pt x="124896" y="64293"/>
                </a:lnTo>
                <a:lnTo>
                  <a:pt x="74652" y="14049"/>
                </a:lnTo>
                <a:lnTo>
                  <a:pt x="19645" y="0"/>
                </a:lnTo>
                <a:lnTo>
                  <a:pt x="0" y="940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7710" y="198480"/>
            <a:ext cx="718820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i="1" spc="105" dirty="0">
                <a:latin typeface="Trebuchet MS"/>
                <a:cs typeface="Trebuchet MS"/>
              </a:rPr>
              <a:t>Stochastic </a:t>
            </a:r>
            <a:r>
              <a:rPr sz="1800" i="1" spc="85" dirty="0">
                <a:latin typeface="Trebuchet MS"/>
                <a:cs typeface="Trebuchet MS"/>
              </a:rPr>
              <a:t>gradient </a:t>
            </a:r>
            <a:r>
              <a:rPr sz="1800" i="1" spc="110" dirty="0">
                <a:latin typeface="Trebuchet MS"/>
                <a:cs typeface="Trebuchet MS"/>
              </a:rPr>
              <a:t>descent</a:t>
            </a:r>
            <a:r>
              <a:rPr sz="1800" spc="110" dirty="0">
                <a:latin typeface="Tahoma"/>
                <a:cs typeface="Tahoma"/>
              </a:rPr>
              <a:t>, </a:t>
            </a:r>
            <a:r>
              <a:rPr sz="1800" i="1" spc="90" dirty="0">
                <a:latin typeface="Trebuchet MS"/>
                <a:cs typeface="Trebuchet MS"/>
              </a:rPr>
              <a:t>simulated </a:t>
            </a:r>
            <a:r>
              <a:rPr sz="1800" i="1" spc="105" dirty="0">
                <a:latin typeface="Trebuchet MS"/>
                <a:cs typeface="Trebuchet MS"/>
              </a:rPr>
              <a:t>annealing</a:t>
            </a:r>
            <a:r>
              <a:rPr sz="1800" spc="105" dirty="0">
                <a:latin typeface="Tahoma"/>
                <a:cs typeface="Tahoma"/>
              </a:rPr>
              <a:t>,</a:t>
            </a:r>
            <a:r>
              <a:rPr sz="1800" spc="-290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spc="120" dirty="0">
                <a:latin typeface="Tahoma"/>
                <a:cs typeface="Tahoma"/>
              </a:rPr>
              <a:t>other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optimization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techniques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can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help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30" dirty="0">
                <a:latin typeface="Tahoma"/>
                <a:cs typeface="Tahoma"/>
              </a:rPr>
              <a:t>tune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55" dirty="0">
                <a:latin typeface="Tahoma"/>
                <a:cs typeface="Tahoma"/>
              </a:rPr>
              <a:t>a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neural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network.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9" y="5153918"/>
            <a:ext cx="256286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spc="110" dirty="0">
                <a:latin typeface="Tahoma"/>
                <a:cs typeface="Tahoma"/>
              </a:rPr>
              <a:t>Weight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544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Activation</a:t>
            </a:r>
            <a:r>
              <a:rPr spc="80" dirty="0"/>
              <a:t> </a:t>
            </a:r>
            <a:r>
              <a:rPr spc="180"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437890" y="17275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590"/>
                </a:lnTo>
                <a:lnTo>
                  <a:pt x="8670" y="577812"/>
                </a:lnTo>
                <a:lnTo>
                  <a:pt x="19235" y="622356"/>
                </a:lnTo>
                <a:lnTo>
                  <a:pt x="33712" y="665041"/>
                </a:lnTo>
                <a:lnTo>
                  <a:pt x="51919" y="705689"/>
                </a:lnTo>
                <a:lnTo>
                  <a:pt x="73674" y="744119"/>
                </a:lnTo>
                <a:lnTo>
                  <a:pt x="98797" y="780151"/>
                </a:lnTo>
                <a:lnTo>
                  <a:pt x="127106" y="813605"/>
                </a:lnTo>
                <a:lnTo>
                  <a:pt x="158419" y="844302"/>
                </a:lnTo>
                <a:lnTo>
                  <a:pt x="192555" y="872061"/>
                </a:lnTo>
                <a:lnTo>
                  <a:pt x="229332" y="896702"/>
                </a:lnTo>
                <a:lnTo>
                  <a:pt x="268568" y="918047"/>
                </a:lnTo>
                <a:lnTo>
                  <a:pt x="310084" y="935914"/>
                </a:lnTo>
                <a:lnTo>
                  <a:pt x="353696" y="950123"/>
                </a:lnTo>
                <a:lnTo>
                  <a:pt x="399224" y="960496"/>
                </a:lnTo>
                <a:lnTo>
                  <a:pt x="446485" y="966851"/>
                </a:lnTo>
                <a:lnTo>
                  <a:pt x="495300" y="969009"/>
                </a:lnTo>
                <a:lnTo>
                  <a:pt x="544114" y="966851"/>
                </a:lnTo>
                <a:lnTo>
                  <a:pt x="591375" y="960496"/>
                </a:lnTo>
                <a:lnTo>
                  <a:pt x="636903" y="950123"/>
                </a:lnTo>
                <a:lnTo>
                  <a:pt x="680515" y="935914"/>
                </a:lnTo>
                <a:lnTo>
                  <a:pt x="722031" y="918047"/>
                </a:lnTo>
                <a:lnTo>
                  <a:pt x="761267" y="896702"/>
                </a:lnTo>
                <a:lnTo>
                  <a:pt x="798044" y="872061"/>
                </a:lnTo>
                <a:lnTo>
                  <a:pt x="832180" y="844302"/>
                </a:lnTo>
                <a:lnTo>
                  <a:pt x="863493" y="813605"/>
                </a:lnTo>
                <a:lnTo>
                  <a:pt x="891802" y="780151"/>
                </a:lnTo>
                <a:lnTo>
                  <a:pt x="916925" y="744119"/>
                </a:lnTo>
                <a:lnTo>
                  <a:pt x="938680" y="705689"/>
                </a:lnTo>
                <a:lnTo>
                  <a:pt x="956887" y="665041"/>
                </a:lnTo>
                <a:lnTo>
                  <a:pt x="971364" y="622356"/>
                </a:lnTo>
                <a:lnTo>
                  <a:pt x="981929" y="577812"/>
                </a:lnTo>
                <a:lnTo>
                  <a:pt x="988402" y="531590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7890" y="17275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485" y="966851"/>
                </a:lnTo>
                <a:lnTo>
                  <a:pt x="399224" y="960496"/>
                </a:lnTo>
                <a:lnTo>
                  <a:pt x="353696" y="950123"/>
                </a:lnTo>
                <a:lnTo>
                  <a:pt x="310084" y="935914"/>
                </a:lnTo>
                <a:lnTo>
                  <a:pt x="268568" y="918047"/>
                </a:lnTo>
                <a:lnTo>
                  <a:pt x="229332" y="896702"/>
                </a:lnTo>
                <a:lnTo>
                  <a:pt x="192555" y="872061"/>
                </a:lnTo>
                <a:lnTo>
                  <a:pt x="158419" y="844302"/>
                </a:lnTo>
                <a:lnTo>
                  <a:pt x="127106" y="813605"/>
                </a:lnTo>
                <a:lnTo>
                  <a:pt x="98797" y="780151"/>
                </a:lnTo>
                <a:lnTo>
                  <a:pt x="73674" y="744119"/>
                </a:lnTo>
                <a:lnTo>
                  <a:pt x="51919" y="705689"/>
                </a:lnTo>
                <a:lnTo>
                  <a:pt x="33712" y="665041"/>
                </a:lnTo>
                <a:lnTo>
                  <a:pt x="19235" y="622356"/>
                </a:lnTo>
                <a:lnTo>
                  <a:pt x="8670" y="577812"/>
                </a:lnTo>
                <a:lnTo>
                  <a:pt x="2197" y="531590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37890" y="1727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8490" y="26965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26179" y="206664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255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7890" y="282865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09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7890" y="282865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09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7890" y="2828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28490" y="37976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26179" y="31677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37890" y="395894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69"/>
                </a:lnTo>
                <a:lnTo>
                  <a:pt x="2197" y="531788"/>
                </a:lnTo>
                <a:lnTo>
                  <a:pt x="8670" y="578161"/>
                </a:lnTo>
                <a:lnTo>
                  <a:pt x="19235" y="622812"/>
                </a:lnTo>
                <a:lnTo>
                  <a:pt x="33712" y="665566"/>
                </a:lnTo>
                <a:lnTo>
                  <a:pt x="51919" y="706247"/>
                </a:lnTo>
                <a:lnTo>
                  <a:pt x="73674" y="744682"/>
                </a:lnTo>
                <a:lnTo>
                  <a:pt x="98797" y="780694"/>
                </a:lnTo>
                <a:lnTo>
                  <a:pt x="127106" y="814108"/>
                </a:lnTo>
                <a:lnTo>
                  <a:pt x="158419" y="844749"/>
                </a:lnTo>
                <a:lnTo>
                  <a:pt x="192555" y="872441"/>
                </a:lnTo>
                <a:lnTo>
                  <a:pt x="229332" y="897010"/>
                </a:lnTo>
                <a:lnTo>
                  <a:pt x="268568" y="918279"/>
                </a:lnTo>
                <a:lnTo>
                  <a:pt x="310084" y="936075"/>
                </a:lnTo>
                <a:lnTo>
                  <a:pt x="353696" y="950221"/>
                </a:lnTo>
                <a:lnTo>
                  <a:pt x="399224" y="960542"/>
                </a:lnTo>
                <a:lnTo>
                  <a:pt x="446485" y="966863"/>
                </a:lnTo>
                <a:lnTo>
                  <a:pt x="495300" y="969009"/>
                </a:lnTo>
                <a:lnTo>
                  <a:pt x="544114" y="966863"/>
                </a:lnTo>
                <a:lnTo>
                  <a:pt x="591375" y="960542"/>
                </a:lnTo>
                <a:lnTo>
                  <a:pt x="636903" y="950221"/>
                </a:lnTo>
                <a:lnTo>
                  <a:pt x="680515" y="936075"/>
                </a:lnTo>
                <a:lnTo>
                  <a:pt x="722031" y="918279"/>
                </a:lnTo>
                <a:lnTo>
                  <a:pt x="761267" y="897010"/>
                </a:lnTo>
                <a:lnTo>
                  <a:pt x="798044" y="872441"/>
                </a:lnTo>
                <a:lnTo>
                  <a:pt x="832180" y="844749"/>
                </a:lnTo>
                <a:lnTo>
                  <a:pt x="863493" y="814108"/>
                </a:lnTo>
                <a:lnTo>
                  <a:pt x="891802" y="780694"/>
                </a:lnTo>
                <a:lnTo>
                  <a:pt x="916925" y="744682"/>
                </a:lnTo>
                <a:lnTo>
                  <a:pt x="938680" y="706247"/>
                </a:lnTo>
                <a:lnTo>
                  <a:pt x="956887" y="665566"/>
                </a:lnTo>
                <a:lnTo>
                  <a:pt x="971364" y="622812"/>
                </a:lnTo>
                <a:lnTo>
                  <a:pt x="981929" y="578161"/>
                </a:lnTo>
                <a:lnTo>
                  <a:pt x="988402" y="531788"/>
                </a:lnTo>
                <a:lnTo>
                  <a:pt x="990600" y="483869"/>
                </a:lnTo>
                <a:lnTo>
                  <a:pt x="988402" y="436162"/>
                </a:lnTo>
                <a:lnTo>
                  <a:pt x="981929" y="389976"/>
                </a:lnTo>
                <a:lnTo>
                  <a:pt x="971364" y="345488"/>
                </a:lnTo>
                <a:lnTo>
                  <a:pt x="956887" y="302876"/>
                </a:lnTo>
                <a:lnTo>
                  <a:pt x="938680" y="262315"/>
                </a:lnTo>
                <a:lnTo>
                  <a:pt x="916925" y="223983"/>
                </a:lnTo>
                <a:lnTo>
                  <a:pt x="891802" y="188057"/>
                </a:lnTo>
                <a:lnTo>
                  <a:pt x="863493" y="154713"/>
                </a:lnTo>
                <a:lnTo>
                  <a:pt x="832180" y="124128"/>
                </a:lnTo>
                <a:lnTo>
                  <a:pt x="798044" y="96479"/>
                </a:lnTo>
                <a:lnTo>
                  <a:pt x="761267" y="71944"/>
                </a:lnTo>
                <a:lnTo>
                  <a:pt x="722031" y="50697"/>
                </a:lnTo>
                <a:lnTo>
                  <a:pt x="680515" y="32918"/>
                </a:lnTo>
                <a:lnTo>
                  <a:pt x="636903" y="18781"/>
                </a:lnTo>
                <a:lnTo>
                  <a:pt x="591375" y="8465"/>
                </a:lnTo>
                <a:lnTo>
                  <a:pt x="544114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37890" y="395894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600" y="483869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09"/>
                </a:lnTo>
                <a:lnTo>
                  <a:pt x="446485" y="966863"/>
                </a:lnTo>
                <a:lnTo>
                  <a:pt x="399224" y="960542"/>
                </a:lnTo>
                <a:lnTo>
                  <a:pt x="353696" y="950221"/>
                </a:lnTo>
                <a:lnTo>
                  <a:pt x="310084" y="936075"/>
                </a:lnTo>
                <a:lnTo>
                  <a:pt x="268568" y="918279"/>
                </a:lnTo>
                <a:lnTo>
                  <a:pt x="229332" y="897010"/>
                </a:lnTo>
                <a:lnTo>
                  <a:pt x="192555" y="872441"/>
                </a:lnTo>
                <a:lnTo>
                  <a:pt x="158419" y="844749"/>
                </a:lnTo>
                <a:lnTo>
                  <a:pt x="127106" y="814108"/>
                </a:lnTo>
                <a:lnTo>
                  <a:pt x="98797" y="780694"/>
                </a:lnTo>
                <a:lnTo>
                  <a:pt x="73674" y="744682"/>
                </a:lnTo>
                <a:lnTo>
                  <a:pt x="51919" y="706247"/>
                </a:lnTo>
                <a:lnTo>
                  <a:pt x="33712" y="665566"/>
                </a:lnTo>
                <a:lnTo>
                  <a:pt x="19235" y="622812"/>
                </a:lnTo>
                <a:lnTo>
                  <a:pt x="8670" y="578161"/>
                </a:lnTo>
                <a:lnTo>
                  <a:pt x="2197" y="531788"/>
                </a:lnTo>
                <a:lnTo>
                  <a:pt x="0" y="483869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37890" y="39589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490" y="49279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26179" y="4298039"/>
            <a:ext cx="41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latin typeface="Tahoma"/>
                <a:cs typeface="Tahoma"/>
              </a:rPr>
              <a:t>204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40980" y="2271119"/>
            <a:ext cx="991869" cy="967740"/>
          </a:xfrm>
          <a:custGeom>
            <a:avLst/>
            <a:gdLst/>
            <a:ahLst/>
            <a:cxnLst/>
            <a:rect l="l" t="t" r="r" b="b"/>
            <a:pathLst>
              <a:path w="991870" h="967739">
                <a:moveTo>
                  <a:pt x="495300" y="0"/>
                </a:moveTo>
                <a:lnTo>
                  <a:pt x="446485" y="2145"/>
                </a:lnTo>
                <a:lnTo>
                  <a:pt x="399224" y="8465"/>
                </a:lnTo>
                <a:lnTo>
                  <a:pt x="353696" y="18781"/>
                </a:lnTo>
                <a:lnTo>
                  <a:pt x="310084" y="32918"/>
                </a:lnTo>
                <a:lnTo>
                  <a:pt x="268568" y="50697"/>
                </a:lnTo>
                <a:lnTo>
                  <a:pt x="229332" y="71944"/>
                </a:lnTo>
                <a:lnTo>
                  <a:pt x="192555" y="96479"/>
                </a:lnTo>
                <a:lnTo>
                  <a:pt x="158419" y="124128"/>
                </a:lnTo>
                <a:lnTo>
                  <a:pt x="127106" y="154713"/>
                </a:lnTo>
                <a:lnTo>
                  <a:pt x="98797" y="188057"/>
                </a:lnTo>
                <a:lnTo>
                  <a:pt x="73674" y="223983"/>
                </a:lnTo>
                <a:lnTo>
                  <a:pt x="51919" y="262315"/>
                </a:lnTo>
                <a:lnTo>
                  <a:pt x="33712" y="302876"/>
                </a:lnTo>
                <a:lnTo>
                  <a:pt x="19235" y="345488"/>
                </a:lnTo>
                <a:lnTo>
                  <a:pt x="8670" y="389976"/>
                </a:lnTo>
                <a:lnTo>
                  <a:pt x="2197" y="436162"/>
                </a:lnTo>
                <a:lnTo>
                  <a:pt x="0" y="483870"/>
                </a:lnTo>
                <a:lnTo>
                  <a:pt x="2197" y="531577"/>
                </a:lnTo>
                <a:lnTo>
                  <a:pt x="8670" y="577763"/>
                </a:lnTo>
                <a:lnTo>
                  <a:pt x="19235" y="622251"/>
                </a:lnTo>
                <a:lnTo>
                  <a:pt x="33712" y="664863"/>
                </a:lnTo>
                <a:lnTo>
                  <a:pt x="51919" y="705424"/>
                </a:lnTo>
                <a:lnTo>
                  <a:pt x="73674" y="743756"/>
                </a:lnTo>
                <a:lnTo>
                  <a:pt x="98797" y="779682"/>
                </a:lnTo>
                <a:lnTo>
                  <a:pt x="127106" y="813026"/>
                </a:lnTo>
                <a:lnTo>
                  <a:pt x="158419" y="843611"/>
                </a:lnTo>
                <a:lnTo>
                  <a:pt x="192555" y="871260"/>
                </a:lnTo>
                <a:lnTo>
                  <a:pt x="229332" y="895795"/>
                </a:lnTo>
                <a:lnTo>
                  <a:pt x="268568" y="917042"/>
                </a:lnTo>
                <a:lnTo>
                  <a:pt x="310084" y="934821"/>
                </a:lnTo>
                <a:lnTo>
                  <a:pt x="353696" y="948958"/>
                </a:lnTo>
                <a:lnTo>
                  <a:pt x="399224" y="959274"/>
                </a:lnTo>
                <a:lnTo>
                  <a:pt x="446485" y="965594"/>
                </a:lnTo>
                <a:lnTo>
                  <a:pt x="495300" y="967740"/>
                </a:lnTo>
                <a:lnTo>
                  <a:pt x="544325" y="965594"/>
                </a:lnTo>
                <a:lnTo>
                  <a:pt x="591773" y="959274"/>
                </a:lnTo>
                <a:lnTo>
                  <a:pt x="637464" y="948958"/>
                </a:lnTo>
                <a:lnTo>
                  <a:pt x="681217" y="934821"/>
                </a:lnTo>
                <a:lnTo>
                  <a:pt x="722854" y="917042"/>
                </a:lnTo>
                <a:lnTo>
                  <a:pt x="762193" y="895795"/>
                </a:lnTo>
                <a:lnTo>
                  <a:pt x="799056" y="871260"/>
                </a:lnTo>
                <a:lnTo>
                  <a:pt x="833262" y="843611"/>
                </a:lnTo>
                <a:lnTo>
                  <a:pt x="864631" y="813026"/>
                </a:lnTo>
                <a:lnTo>
                  <a:pt x="892983" y="779682"/>
                </a:lnTo>
                <a:lnTo>
                  <a:pt x="918139" y="743756"/>
                </a:lnTo>
                <a:lnTo>
                  <a:pt x="939918" y="705424"/>
                </a:lnTo>
                <a:lnTo>
                  <a:pt x="958141" y="664863"/>
                </a:lnTo>
                <a:lnTo>
                  <a:pt x="972627" y="622251"/>
                </a:lnTo>
                <a:lnTo>
                  <a:pt x="983197" y="577763"/>
                </a:lnTo>
                <a:lnTo>
                  <a:pt x="989671" y="531577"/>
                </a:lnTo>
                <a:lnTo>
                  <a:pt x="991870" y="483870"/>
                </a:lnTo>
                <a:lnTo>
                  <a:pt x="989671" y="436162"/>
                </a:lnTo>
                <a:lnTo>
                  <a:pt x="983197" y="389976"/>
                </a:lnTo>
                <a:lnTo>
                  <a:pt x="972627" y="345488"/>
                </a:lnTo>
                <a:lnTo>
                  <a:pt x="958141" y="302876"/>
                </a:lnTo>
                <a:lnTo>
                  <a:pt x="939918" y="262315"/>
                </a:lnTo>
                <a:lnTo>
                  <a:pt x="918139" y="223983"/>
                </a:lnTo>
                <a:lnTo>
                  <a:pt x="892983" y="188057"/>
                </a:lnTo>
                <a:lnTo>
                  <a:pt x="864631" y="154713"/>
                </a:lnTo>
                <a:lnTo>
                  <a:pt x="833262" y="124128"/>
                </a:lnTo>
                <a:lnTo>
                  <a:pt x="799056" y="96479"/>
                </a:lnTo>
                <a:lnTo>
                  <a:pt x="762193" y="71944"/>
                </a:lnTo>
                <a:lnTo>
                  <a:pt x="722854" y="50697"/>
                </a:lnTo>
                <a:lnTo>
                  <a:pt x="681217" y="32918"/>
                </a:lnTo>
                <a:lnTo>
                  <a:pt x="637464" y="18781"/>
                </a:lnTo>
                <a:lnTo>
                  <a:pt x="591773" y="8465"/>
                </a:lnTo>
                <a:lnTo>
                  <a:pt x="544325" y="2145"/>
                </a:lnTo>
                <a:lnTo>
                  <a:pt x="4953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40980" y="2271119"/>
            <a:ext cx="991869" cy="967740"/>
          </a:xfrm>
          <a:custGeom>
            <a:avLst/>
            <a:gdLst/>
            <a:ahLst/>
            <a:cxnLst/>
            <a:rect l="l" t="t" r="r" b="b"/>
            <a:pathLst>
              <a:path w="991870" h="967739">
                <a:moveTo>
                  <a:pt x="495300" y="0"/>
                </a:moveTo>
                <a:lnTo>
                  <a:pt x="544325" y="2145"/>
                </a:lnTo>
                <a:lnTo>
                  <a:pt x="591773" y="8465"/>
                </a:lnTo>
                <a:lnTo>
                  <a:pt x="637464" y="18781"/>
                </a:lnTo>
                <a:lnTo>
                  <a:pt x="681217" y="32918"/>
                </a:lnTo>
                <a:lnTo>
                  <a:pt x="722854" y="50697"/>
                </a:lnTo>
                <a:lnTo>
                  <a:pt x="762193" y="71944"/>
                </a:lnTo>
                <a:lnTo>
                  <a:pt x="799056" y="96479"/>
                </a:lnTo>
                <a:lnTo>
                  <a:pt x="833262" y="124128"/>
                </a:lnTo>
                <a:lnTo>
                  <a:pt x="864631" y="154713"/>
                </a:lnTo>
                <a:lnTo>
                  <a:pt x="892983" y="188057"/>
                </a:lnTo>
                <a:lnTo>
                  <a:pt x="918139" y="223983"/>
                </a:lnTo>
                <a:lnTo>
                  <a:pt x="939918" y="262315"/>
                </a:lnTo>
                <a:lnTo>
                  <a:pt x="958141" y="302876"/>
                </a:lnTo>
                <a:lnTo>
                  <a:pt x="972627" y="345488"/>
                </a:lnTo>
                <a:lnTo>
                  <a:pt x="983197" y="389976"/>
                </a:lnTo>
                <a:lnTo>
                  <a:pt x="989671" y="436162"/>
                </a:lnTo>
                <a:lnTo>
                  <a:pt x="991870" y="483870"/>
                </a:lnTo>
                <a:lnTo>
                  <a:pt x="989671" y="531577"/>
                </a:lnTo>
                <a:lnTo>
                  <a:pt x="983197" y="577763"/>
                </a:lnTo>
                <a:lnTo>
                  <a:pt x="972627" y="622251"/>
                </a:lnTo>
                <a:lnTo>
                  <a:pt x="958141" y="664863"/>
                </a:lnTo>
                <a:lnTo>
                  <a:pt x="939918" y="705424"/>
                </a:lnTo>
                <a:lnTo>
                  <a:pt x="918139" y="743756"/>
                </a:lnTo>
                <a:lnTo>
                  <a:pt x="892983" y="779682"/>
                </a:lnTo>
                <a:lnTo>
                  <a:pt x="864631" y="813026"/>
                </a:lnTo>
                <a:lnTo>
                  <a:pt x="833262" y="843611"/>
                </a:lnTo>
                <a:lnTo>
                  <a:pt x="799056" y="871260"/>
                </a:lnTo>
                <a:lnTo>
                  <a:pt x="762193" y="895795"/>
                </a:lnTo>
                <a:lnTo>
                  <a:pt x="722854" y="917042"/>
                </a:lnTo>
                <a:lnTo>
                  <a:pt x="681217" y="934821"/>
                </a:lnTo>
                <a:lnTo>
                  <a:pt x="637464" y="948958"/>
                </a:lnTo>
                <a:lnTo>
                  <a:pt x="591773" y="959274"/>
                </a:lnTo>
                <a:lnTo>
                  <a:pt x="544325" y="965594"/>
                </a:lnTo>
                <a:lnTo>
                  <a:pt x="495300" y="967740"/>
                </a:lnTo>
                <a:lnTo>
                  <a:pt x="446485" y="965594"/>
                </a:lnTo>
                <a:lnTo>
                  <a:pt x="399224" y="959274"/>
                </a:lnTo>
                <a:lnTo>
                  <a:pt x="353696" y="948958"/>
                </a:lnTo>
                <a:lnTo>
                  <a:pt x="310084" y="934821"/>
                </a:lnTo>
                <a:lnTo>
                  <a:pt x="268568" y="917042"/>
                </a:lnTo>
                <a:lnTo>
                  <a:pt x="229332" y="895795"/>
                </a:lnTo>
                <a:lnTo>
                  <a:pt x="192555" y="871260"/>
                </a:lnTo>
                <a:lnTo>
                  <a:pt x="158419" y="843611"/>
                </a:lnTo>
                <a:lnTo>
                  <a:pt x="127106" y="813026"/>
                </a:lnTo>
                <a:lnTo>
                  <a:pt x="98797" y="779682"/>
                </a:lnTo>
                <a:lnTo>
                  <a:pt x="73674" y="743756"/>
                </a:lnTo>
                <a:lnTo>
                  <a:pt x="51919" y="705424"/>
                </a:lnTo>
                <a:lnTo>
                  <a:pt x="33712" y="664863"/>
                </a:lnTo>
                <a:lnTo>
                  <a:pt x="19235" y="622251"/>
                </a:lnTo>
                <a:lnTo>
                  <a:pt x="8670" y="577763"/>
                </a:lnTo>
                <a:lnTo>
                  <a:pt x="2197" y="531577"/>
                </a:lnTo>
                <a:lnTo>
                  <a:pt x="0" y="483870"/>
                </a:lnTo>
                <a:lnTo>
                  <a:pt x="2197" y="436162"/>
                </a:lnTo>
                <a:lnTo>
                  <a:pt x="8670" y="389976"/>
                </a:lnTo>
                <a:lnTo>
                  <a:pt x="19235" y="345488"/>
                </a:lnTo>
                <a:lnTo>
                  <a:pt x="33712" y="302876"/>
                </a:lnTo>
                <a:lnTo>
                  <a:pt x="51919" y="262315"/>
                </a:lnTo>
                <a:lnTo>
                  <a:pt x="73674" y="223983"/>
                </a:lnTo>
                <a:lnTo>
                  <a:pt x="98797" y="188057"/>
                </a:lnTo>
                <a:lnTo>
                  <a:pt x="127106" y="154713"/>
                </a:lnTo>
                <a:lnTo>
                  <a:pt x="158419" y="124128"/>
                </a:lnTo>
                <a:lnTo>
                  <a:pt x="192555" y="96479"/>
                </a:lnTo>
                <a:lnTo>
                  <a:pt x="229332" y="71944"/>
                </a:lnTo>
                <a:lnTo>
                  <a:pt x="268568" y="50697"/>
                </a:lnTo>
                <a:lnTo>
                  <a:pt x="310084" y="32918"/>
                </a:lnTo>
                <a:lnTo>
                  <a:pt x="353696" y="18781"/>
                </a:lnTo>
                <a:lnTo>
                  <a:pt x="399224" y="8465"/>
                </a:lnTo>
                <a:lnTo>
                  <a:pt x="446485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32850" y="32401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0980" y="340014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446485" y="2146"/>
                </a:lnTo>
                <a:lnTo>
                  <a:pt x="399224" y="8467"/>
                </a:lnTo>
                <a:lnTo>
                  <a:pt x="353696" y="18788"/>
                </a:lnTo>
                <a:lnTo>
                  <a:pt x="310084" y="32934"/>
                </a:lnTo>
                <a:lnTo>
                  <a:pt x="268568" y="50730"/>
                </a:lnTo>
                <a:lnTo>
                  <a:pt x="229332" y="71999"/>
                </a:lnTo>
                <a:lnTo>
                  <a:pt x="192555" y="96568"/>
                </a:lnTo>
                <a:lnTo>
                  <a:pt x="158419" y="124260"/>
                </a:lnTo>
                <a:lnTo>
                  <a:pt x="127106" y="154901"/>
                </a:lnTo>
                <a:lnTo>
                  <a:pt x="98797" y="188315"/>
                </a:lnTo>
                <a:lnTo>
                  <a:pt x="73674" y="224327"/>
                </a:lnTo>
                <a:lnTo>
                  <a:pt x="51919" y="262762"/>
                </a:lnTo>
                <a:lnTo>
                  <a:pt x="33712" y="303443"/>
                </a:lnTo>
                <a:lnTo>
                  <a:pt x="19235" y="346197"/>
                </a:lnTo>
                <a:lnTo>
                  <a:pt x="8670" y="390848"/>
                </a:lnTo>
                <a:lnTo>
                  <a:pt x="2197" y="437221"/>
                </a:lnTo>
                <a:lnTo>
                  <a:pt x="0" y="485139"/>
                </a:lnTo>
                <a:lnTo>
                  <a:pt x="2197" y="532847"/>
                </a:lnTo>
                <a:lnTo>
                  <a:pt x="8670" y="579033"/>
                </a:lnTo>
                <a:lnTo>
                  <a:pt x="19235" y="623521"/>
                </a:lnTo>
                <a:lnTo>
                  <a:pt x="33712" y="666133"/>
                </a:lnTo>
                <a:lnTo>
                  <a:pt x="51919" y="706694"/>
                </a:lnTo>
                <a:lnTo>
                  <a:pt x="73674" y="745026"/>
                </a:lnTo>
                <a:lnTo>
                  <a:pt x="98797" y="780952"/>
                </a:lnTo>
                <a:lnTo>
                  <a:pt x="127106" y="814296"/>
                </a:lnTo>
                <a:lnTo>
                  <a:pt x="158419" y="844881"/>
                </a:lnTo>
                <a:lnTo>
                  <a:pt x="192555" y="872530"/>
                </a:lnTo>
                <a:lnTo>
                  <a:pt x="229332" y="897065"/>
                </a:lnTo>
                <a:lnTo>
                  <a:pt x="268568" y="918312"/>
                </a:lnTo>
                <a:lnTo>
                  <a:pt x="310084" y="936091"/>
                </a:lnTo>
                <a:lnTo>
                  <a:pt x="353696" y="950228"/>
                </a:lnTo>
                <a:lnTo>
                  <a:pt x="399224" y="960544"/>
                </a:lnTo>
                <a:lnTo>
                  <a:pt x="446485" y="966864"/>
                </a:lnTo>
                <a:lnTo>
                  <a:pt x="495300" y="969009"/>
                </a:lnTo>
                <a:lnTo>
                  <a:pt x="544325" y="966864"/>
                </a:lnTo>
                <a:lnTo>
                  <a:pt x="591773" y="960544"/>
                </a:lnTo>
                <a:lnTo>
                  <a:pt x="637464" y="950228"/>
                </a:lnTo>
                <a:lnTo>
                  <a:pt x="681217" y="936091"/>
                </a:lnTo>
                <a:lnTo>
                  <a:pt x="722854" y="918312"/>
                </a:lnTo>
                <a:lnTo>
                  <a:pt x="762193" y="897065"/>
                </a:lnTo>
                <a:lnTo>
                  <a:pt x="799056" y="872530"/>
                </a:lnTo>
                <a:lnTo>
                  <a:pt x="833262" y="844881"/>
                </a:lnTo>
                <a:lnTo>
                  <a:pt x="864631" y="814296"/>
                </a:lnTo>
                <a:lnTo>
                  <a:pt x="892983" y="780952"/>
                </a:lnTo>
                <a:lnTo>
                  <a:pt x="918139" y="745026"/>
                </a:lnTo>
                <a:lnTo>
                  <a:pt x="939918" y="706694"/>
                </a:lnTo>
                <a:lnTo>
                  <a:pt x="958141" y="666133"/>
                </a:lnTo>
                <a:lnTo>
                  <a:pt x="972627" y="623521"/>
                </a:lnTo>
                <a:lnTo>
                  <a:pt x="983197" y="579033"/>
                </a:lnTo>
                <a:lnTo>
                  <a:pt x="989671" y="532847"/>
                </a:lnTo>
                <a:lnTo>
                  <a:pt x="991870" y="485139"/>
                </a:lnTo>
                <a:lnTo>
                  <a:pt x="989671" y="437221"/>
                </a:lnTo>
                <a:lnTo>
                  <a:pt x="983197" y="390848"/>
                </a:lnTo>
                <a:lnTo>
                  <a:pt x="972627" y="346197"/>
                </a:lnTo>
                <a:lnTo>
                  <a:pt x="958141" y="303443"/>
                </a:lnTo>
                <a:lnTo>
                  <a:pt x="939918" y="262762"/>
                </a:lnTo>
                <a:lnTo>
                  <a:pt x="918139" y="224327"/>
                </a:lnTo>
                <a:lnTo>
                  <a:pt x="892983" y="188315"/>
                </a:lnTo>
                <a:lnTo>
                  <a:pt x="864631" y="154901"/>
                </a:lnTo>
                <a:lnTo>
                  <a:pt x="833262" y="124260"/>
                </a:lnTo>
                <a:lnTo>
                  <a:pt x="799056" y="96568"/>
                </a:lnTo>
                <a:lnTo>
                  <a:pt x="762193" y="71999"/>
                </a:lnTo>
                <a:lnTo>
                  <a:pt x="722854" y="50730"/>
                </a:lnTo>
                <a:lnTo>
                  <a:pt x="681217" y="32934"/>
                </a:lnTo>
                <a:lnTo>
                  <a:pt x="637464" y="18788"/>
                </a:lnTo>
                <a:lnTo>
                  <a:pt x="591773" y="8467"/>
                </a:lnTo>
                <a:lnTo>
                  <a:pt x="544325" y="2146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40980" y="3400149"/>
            <a:ext cx="991869" cy="969010"/>
          </a:xfrm>
          <a:custGeom>
            <a:avLst/>
            <a:gdLst/>
            <a:ahLst/>
            <a:cxnLst/>
            <a:rect l="l" t="t" r="r" b="b"/>
            <a:pathLst>
              <a:path w="991870" h="969010">
                <a:moveTo>
                  <a:pt x="495300" y="0"/>
                </a:moveTo>
                <a:lnTo>
                  <a:pt x="544325" y="2146"/>
                </a:lnTo>
                <a:lnTo>
                  <a:pt x="591773" y="8467"/>
                </a:lnTo>
                <a:lnTo>
                  <a:pt x="637464" y="18788"/>
                </a:lnTo>
                <a:lnTo>
                  <a:pt x="681217" y="32934"/>
                </a:lnTo>
                <a:lnTo>
                  <a:pt x="722854" y="50730"/>
                </a:lnTo>
                <a:lnTo>
                  <a:pt x="762193" y="71999"/>
                </a:lnTo>
                <a:lnTo>
                  <a:pt x="799056" y="96568"/>
                </a:lnTo>
                <a:lnTo>
                  <a:pt x="833262" y="124260"/>
                </a:lnTo>
                <a:lnTo>
                  <a:pt x="864631" y="154901"/>
                </a:lnTo>
                <a:lnTo>
                  <a:pt x="892983" y="188315"/>
                </a:lnTo>
                <a:lnTo>
                  <a:pt x="918139" y="224327"/>
                </a:lnTo>
                <a:lnTo>
                  <a:pt x="939918" y="262762"/>
                </a:lnTo>
                <a:lnTo>
                  <a:pt x="958141" y="303443"/>
                </a:lnTo>
                <a:lnTo>
                  <a:pt x="972627" y="346197"/>
                </a:lnTo>
                <a:lnTo>
                  <a:pt x="983197" y="390848"/>
                </a:lnTo>
                <a:lnTo>
                  <a:pt x="989671" y="437221"/>
                </a:lnTo>
                <a:lnTo>
                  <a:pt x="991870" y="485139"/>
                </a:lnTo>
                <a:lnTo>
                  <a:pt x="989671" y="532847"/>
                </a:lnTo>
                <a:lnTo>
                  <a:pt x="983197" y="579033"/>
                </a:lnTo>
                <a:lnTo>
                  <a:pt x="972627" y="623521"/>
                </a:lnTo>
                <a:lnTo>
                  <a:pt x="958141" y="666133"/>
                </a:lnTo>
                <a:lnTo>
                  <a:pt x="939918" y="706694"/>
                </a:lnTo>
                <a:lnTo>
                  <a:pt x="918139" y="745026"/>
                </a:lnTo>
                <a:lnTo>
                  <a:pt x="892983" y="780952"/>
                </a:lnTo>
                <a:lnTo>
                  <a:pt x="864631" y="814296"/>
                </a:lnTo>
                <a:lnTo>
                  <a:pt x="833262" y="844881"/>
                </a:lnTo>
                <a:lnTo>
                  <a:pt x="799056" y="872530"/>
                </a:lnTo>
                <a:lnTo>
                  <a:pt x="762193" y="897065"/>
                </a:lnTo>
                <a:lnTo>
                  <a:pt x="722854" y="918312"/>
                </a:lnTo>
                <a:lnTo>
                  <a:pt x="681217" y="936091"/>
                </a:lnTo>
                <a:lnTo>
                  <a:pt x="637464" y="950228"/>
                </a:lnTo>
                <a:lnTo>
                  <a:pt x="591773" y="960544"/>
                </a:lnTo>
                <a:lnTo>
                  <a:pt x="544325" y="966864"/>
                </a:lnTo>
                <a:lnTo>
                  <a:pt x="495300" y="969009"/>
                </a:lnTo>
                <a:lnTo>
                  <a:pt x="446485" y="966864"/>
                </a:lnTo>
                <a:lnTo>
                  <a:pt x="399224" y="960544"/>
                </a:lnTo>
                <a:lnTo>
                  <a:pt x="353696" y="950228"/>
                </a:lnTo>
                <a:lnTo>
                  <a:pt x="310084" y="936091"/>
                </a:lnTo>
                <a:lnTo>
                  <a:pt x="268568" y="918312"/>
                </a:lnTo>
                <a:lnTo>
                  <a:pt x="229332" y="897065"/>
                </a:lnTo>
                <a:lnTo>
                  <a:pt x="192555" y="872530"/>
                </a:lnTo>
                <a:lnTo>
                  <a:pt x="158419" y="844881"/>
                </a:lnTo>
                <a:lnTo>
                  <a:pt x="127106" y="814296"/>
                </a:lnTo>
                <a:lnTo>
                  <a:pt x="98797" y="780952"/>
                </a:lnTo>
                <a:lnTo>
                  <a:pt x="73674" y="745026"/>
                </a:lnTo>
                <a:lnTo>
                  <a:pt x="51919" y="706694"/>
                </a:lnTo>
                <a:lnTo>
                  <a:pt x="33712" y="666133"/>
                </a:lnTo>
                <a:lnTo>
                  <a:pt x="19235" y="623521"/>
                </a:lnTo>
                <a:lnTo>
                  <a:pt x="8670" y="579033"/>
                </a:lnTo>
                <a:lnTo>
                  <a:pt x="2197" y="532847"/>
                </a:lnTo>
                <a:lnTo>
                  <a:pt x="0" y="485139"/>
                </a:lnTo>
                <a:lnTo>
                  <a:pt x="2197" y="437221"/>
                </a:lnTo>
                <a:lnTo>
                  <a:pt x="8670" y="390848"/>
                </a:lnTo>
                <a:lnTo>
                  <a:pt x="19235" y="346197"/>
                </a:lnTo>
                <a:lnTo>
                  <a:pt x="33712" y="303443"/>
                </a:lnTo>
                <a:lnTo>
                  <a:pt x="51919" y="262762"/>
                </a:lnTo>
                <a:lnTo>
                  <a:pt x="73674" y="224327"/>
                </a:lnTo>
                <a:lnTo>
                  <a:pt x="98797" y="188315"/>
                </a:lnTo>
                <a:lnTo>
                  <a:pt x="127106" y="154901"/>
                </a:lnTo>
                <a:lnTo>
                  <a:pt x="158419" y="124260"/>
                </a:lnTo>
                <a:lnTo>
                  <a:pt x="192555" y="96568"/>
                </a:lnTo>
                <a:lnTo>
                  <a:pt x="229332" y="71999"/>
                </a:lnTo>
                <a:lnTo>
                  <a:pt x="268568" y="50730"/>
                </a:lnTo>
                <a:lnTo>
                  <a:pt x="310084" y="32934"/>
                </a:lnTo>
                <a:lnTo>
                  <a:pt x="353696" y="18788"/>
                </a:lnTo>
                <a:lnTo>
                  <a:pt x="399224" y="8467"/>
                </a:lnTo>
                <a:lnTo>
                  <a:pt x="446485" y="2146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32850" y="43691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89779" y="331251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8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05779" y="3268069"/>
            <a:ext cx="135890" cy="90170"/>
          </a:xfrm>
          <a:custGeom>
            <a:avLst/>
            <a:gdLst/>
            <a:ahLst/>
            <a:cxnLst/>
            <a:rect l="l" t="t" r="r" b="b"/>
            <a:pathLst>
              <a:path w="135889" h="90170">
                <a:moveTo>
                  <a:pt x="0" y="0"/>
                </a:moveTo>
                <a:lnTo>
                  <a:pt x="0" y="90170"/>
                </a:lnTo>
                <a:lnTo>
                  <a:pt x="135890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82159" y="4444089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96890" y="4398369"/>
            <a:ext cx="137160" cy="91440"/>
          </a:xfrm>
          <a:custGeom>
            <a:avLst/>
            <a:gdLst/>
            <a:ahLst/>
            <a:cxnLst/>
            <a:rect l="l" t="t" r="r" b="b"/>
            <a:pathLst>
              <a:path w="137160" h="91439">
                <a:moveTo>
                  <a:pt x="0" y="0"/>
                </a:moveTo>
                <a:lnTo>
                  <a:pt x="0" y="91440"/>
                </a:lnTo>
                <a:lnTo>
                  <a:pt x="137160" y="457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0409" y="172756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599" y="483869"/>
                </a:lnTo>
                <a:lnTo>
                  <a:pt x="988402" y="531590"/>
                </a:lnTo>
                <a:lnTo>
                  <a:pt x="981929" y="577812"/>
                </a:lnTo>
                <a:lnTo>
                  <a:pt x="971364" y="622356"/>
                </a:lnTo>
                <a:lnTo>
                  <a:pt x="956887" y="665041"/>
                </a:lnTo>
                <a:lnTo>
                  <a:pt x="938680" y="705689"/>
                </a:lnTo>
                <a:lnTo>
                  <a:pt x="916925" y="744119"/>
                </a:lnTo>
                <a:lnTo>
                  <a:pt x="891802" y="780151"/>
                </a:lnTo>
                <a:lnTo>
                  <a:pt x="863493" y="813605"/>
                </a:lnTo>
                <a:lnTo>
                  <a:pt x="832180" y="844302"/>
                </a:lnTo>
                <a:lnTo>
                  <a:pt x="798044" y="872061"/>
                </a:lnTo>
                <a:lnTo>
                  <a:pt x="761267" y="896702"/>
                </a:lnTo>
                <a:lnTo>
                  <a:pt x="722031" y="918047"/>
                </a:lnTo>
                <a:lnTo>
                  <a:pt x="680515" y="935914"/>
                </a:lnTo>
                <a:lnTo>
                  <a:pt x="636903" y="950123"/>
                </a:lnTo>
                <a:lnTo>
                  <a:pt x="591375" y="960496"/>
                </a:lnTo>
                <a:lnTo>
                  <a:pt x="544114" y="966851"/>
                </a:lnTo>
                <a:lnTo>
                  <a:pt x="495300" y="969009"/>
                </a:lnTo>
                <a:lnTo>
                  <a:pt x="446287" y="966851"/>
                </a:lnTo>
                <a:lnTo>
                  <a:pt x="398875" y="960496"/>
                </a:lnTo>
                <a:lnTo>
                  <a:pt x="353240" y="950123"/>
                </a:lnTo>
                <a:lnTo>
                  <a:pt x="309559" y="935914"/>
                </a:lnTo>
                <a:lnTo>
                  <a:pt x="268010" y="918047"/>
                </a:lnTo>
                <a:lnTo>
                  <a:pt x="228769" y="896702"/>
                </a:lnTo>
                <a:lnTo>
                  <a:pt x="192012" y="872061"/>
                </a:lnTo>
                <a:lnTo>
                  <a:pt x="157916" y="844302"/>
                </a:lnTo>
                <a:lnTo>
                  <a:pt x="126659" y="813605"/>
                </a:lnTo>
                <a:lnTo>
                  <a:pt x="98417" y="780151"/>
                </a:lnTo>
                <a:lnTo>
                  <a:pt x="73367" y="744119"/>
                </a:lnTo>
                <a:lnTo>
                  <a:pt x="51686" y="705689"/>
                </a:lnTo>
                <a:lnTo>
                  <a:pt x="33550" y="665041"/>
                </a:lnTo>
                <a:lnTo>
                  <a:pt x="19137" y="622356"/>
                </a:lnTo>
                <a:lnTo>
                  <a:pt x="8623" y="577812"/>
                </a:lnTo>
                <a:lnTo>
                  <a:pt x="2185" y="531590"/>
                </a:lnTo>
                <a:lnTo>
                  <a:pt x="0" y="483869"/>
                </a:lnTo>
                <a:lnTo>
                  <a:pt x="2185" y="436162"/>
                </a:lnTo>
                <a:lnTo>
                  <a:pt x="8623" y="389976"/>
                </a:lnTo>
                <a:lnTo>
                  <a:pt x="19137" y="345488"/>
                </a:lnTo>
                <a:lnTo>
                  <a:pt x="33550" y="302876"/>
                </a:lnTo>
                <a:lnTo>
                  <a:pt x="51686" y="262315"/>
                </a:lnTo>
                <a:lnTo>
                  <a:pt x="73367" y="223983"/>
                </a:lnTo>
                <a:lnTo>
                  <a:pt x="98417" y="188057"/>
                </a:lnTo>
                <a:lnTo>
                  <a:pt x="126659" y="154713"/>
                </a:lnTo>
                <a:lnTo>
                  <a:pt x="157916" y="124128"/>
                </a:lnTo>
                <a:lnTo>
                  <a:pt x="192012" y="96479"/>
                </a:lnTo>
                <a:lnTo>
                  <a:pt x="228769" y="71944"/>
                </a:lnTo>
                <a:lnTo>
                  <a:pt x="268010" y="50697"/>
                </a:lnTo>
                <a:lnTo>
                  <a:pt x="309559" y="32918"/>
                </a:lnTo>
                <a:lnTo>
                  <a:pt x="353240" y="18781"/>
                </a:lnTo>
                <a:lnTo>
                  <a:pt x="398875" y="8465"/>
                </a:lnTo>
                <a:lnTo>
                  <a:pt x="446287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0409" y="1727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009" y="26965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0409" y="2828650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599" y="483869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09"/>
                </a:lnTo>
                <a:lnTo>
                  <a:pt x="446287" y="966863"/>
                </a:lnTo>
                <a:lnTo>
                  <a:pt x="398875" y="960542"/>
                </a:lnTo>
                <a:lnTo>
                  <a:pt x="353240" y="950221"/>
                </a:lnTo>
                <a:lnTo>
                  <a:pt x="309559" y="936075"/>
                </a:lnTo>
                <a:lnTo>
                  <a:pt x="268010" y="918279"/>
                </a:lnTo>
                <a:lnTo>
                  <a:pt x="228769" y="897010"/>
                </a:lnTo>
                <a:lnTo>
                  <a:pt x="192012" y="872441"/>
                </a:lnTo>
                <a:lnTo>
                  <a:pt x="157916" y="844749"/>
                </a:lnTo>
                <a:lnTo>
                  <a:pt x="126659" y="814108"/>
                </a:lnTo>
                <a:lnTo>
                  <a:pt x="98417" y="780694"/>
                </a:lnTo>
                <a:lnTo>
                  <a:pt x="73367" y="744682"/>
                </a:lnTo>
                <a:lnTo>
                  <a:pt x="51686" y="706247"/>
                </a:lnTo>
                <a:lnTo>
                  <a:pt x="33550" y="665566"/>
                </a:lnTo>
                <a:lnTo>
                  <a:pt x="19137" y="622812"/>
                </a:lnTo>
                <a:lnTo>
                  <a:pt x="8623" y="578161"/>
                </a:lnTo>
                <a:lnTo>
                  <a:pt x="2185" y="531788"/>
                </a:lnTo>
                <a:lnTo>
                  <a:pt x="0" y="483869"/>
                </a:lnTo>
                <a:lnTo>
                  <a:pt x="2185" y="436162"/>
                </a:lnTo>
                <a:lnTo>
                  <a:pt x="8623" y="389976"/>
                </a:lnTo>
                <a:lnTo>
                  <a:pt x="19137" y="345488"/>
                </a:lnTo>
                <a:lnTo>
                  <a:pt x="33550" y="302876"/>
                </a:lnTo>
                <a:lnTo>
                  <a:pt x="51686" y="262315"/>
                </a:lnTo>
                <a:lnTo>
                  <a:pt x="73367" y="223983"/>
                </a:lnTo>
                <a:lnTo>
                  <a:pt x="98417" y="188057"/>
                </a:lnTo>
                <a:lnTo>
                  <a:pt x="126659" y="154713"/>
                </a:lnTo>
                <a:lnTo>
                  <a:pt x="157916" y="124128"/>
                </a:lnTo>
                <a:lnTo>
                  <a:pt x="192012" y="96479"/>
                </a:lnTo>
                <a:lnTo>
                  <a:pt x="228769" y="71944"/>
                </a:lnTo>
                <a:lnTo>
                  <a:pt x="268010" y="50697"/>
                </a:lnTo>
                <a:lnTo>
                  <a:pt x="309559" y="32918"/>
                </a:lnTo>
                <a:lnTo>
                  <a:pt x="353240" y="18781"/>
                </a:lnTo>
                <a:lnTo>
                  <a:pt x="398875" y="8465"/>
                </a:lnTo>
                <a:lnTo>
                  <a:pt x="446287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0409" y="2828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11009" y="37976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0409" y="3958949"/>
            <a:ext cx="990600" cy="969010"/>
          </a:xfrm>
          <a:custGeom>
            <a:avLst/>
            <a:gdLst/>
            <a:ahLst/>
            <a:cxnLst/>
            <a:rect l="l" t="t" r="r" b="b"/>
            <a:pathLst>
              <a:path w="990600" h="969010">
                <a:moveTo>
                  <a:pt x="495300" y="0"/>
                </a:moveTo>
                <a:lnTo>
                  <a:pt x="544114" y="2145"/>
                </a:lnTo>
                <a:lnTo>
                  <a:pt x="591375" y="8465"/>
                </a:lnTo>
                <a:lnTo>
                  <a:pt x="636903" y="18781"/>
                </a:lnTo>
                <a:lnTo>
                  <a:pt x="680515" y="32918"/>
                </a:lnTo>
                <a:lnTo>
                  <a:pt x="722031" y="50697"/>
                </a:lnTo>
                <a:lnTo>
                  <a:pt x="761267" y="71944"/>
                </a:lnTo>
                <a:lnTo>
                  <a:pt x="798044" y="96479"/>
                </a:lnTo>
                <a:lnTo>
                  <a:pt x="832180" y="124128"/>
                </a:lnTo>
                <a:lnTo>
                  <a:pt x="863493" y="154713"/>
                </a:lnTo>
                <a:lnTo>
                  <a:pt x="891802" y="188057"/>
                </a:lnTo>
                <a:lnTo>
                  <a:pt x="916925" y="223983"/>
                </a:lnTo>
                <a:lnTo>
                  <a:pt x="938680" y="262315"/>
                </a:lnTo>
                <a:lnTo>
                  <a:pt x="956887" y="302876"/>
                </a:lnTo>
                <a:lnTo>
                  <a:pt x="971364" y="345488"/>
                </a:lnTo>
                <a:lnTo>
                  <a:pt x="981929" y="389976"/>
                </a:lnTo>
                <a:lnTo>
                  <a:pt x="988402" y="436162"/>
                </a:lnTo>
                <a:lnTo>
                  <a:pt x="990599" y="483869"/>
                </a:lnTo>
                <a:lnTo>
                  <a:pt x="988402" y="531788"/>
                </a:lnTo>
                <a:lnTo>
                  <a:pt x="981929" y="578161"/>
                </a:lnTo>
                <a:lnTo>
                  <a:pt x="971364" y="622812"/>
                </a:lnTo>
                <a:lnTo>
                  <a:pt x="956887" y="665566"/>
                </a:lnTo>
                <a:lnTo>
                  <a:pt x="938680" y="706247"/>
                </a:lnTo>
                <a:lnTo>
                  <a:pt x="916925" y="744682"/>
                </a:lnTo>
                <a:lnTo>
                  <a:pt x="891802" y="780694"/>
                </a:lnTo>
                <a:lnTo>
                  <a:pt x="863493" y="814108"/>
                </a:lnTo>
                <a:lnTo>
                  <a:pt x="832180" y="844749"/>
                </a:lnTo>
                <a:lnTo>
                  <a:pt x="798044" y="872441"/>
                </a:lnTo>
                <a:lnTo>
                  <a:pt x="761267" y="897010"/>
                </a:lnTo>
                <a:lnTo>
                  <a:pt x="722031" y="918279"/>
                </a:lnTo>
                <a:lnTo>
                  <a:pt x="680515" y="936075"/>
                </a:lnTo>
                <a:lnTo>
                  <a:pt x="636903" y="950221"/>
                </a:lnTo>
                <a:lnTo>
                  <a:pt x="591375" y="960542"/>
                </a:lnTo>
                <a:lnTo>
                  <a:pt x="544114" y="966863"/>
                </a:lnTo>
                <a:lnTo>
                  <a:pt x="495300" y="969009"/>
                </a:lnTo>
                <a:lnTo>
                  <a:pt x="446287" y="966863"/>
                </a:lnTo>
                <a:lnTo>
                  <a:pt x="398875" y="960542"/>
                </a:lnTo>
                <a:lnTo>
                  <a:pt x="353240" y="950221"/>
                </a:lnTo>
                <a:lnTo>
                  <a:pt x="309559" y="936075"/>
                </a:lnTo>
                <a:lnTo>
                  <a:pt x="268010" y="918279"/>
                </a:lnTo>
                <a:lnTo>
                  <a:pt x="228769" y="897010"/>
                </a:lnTo>
                <a:lnTo>
                  <a:pt x="192012" y="872441"/>
                </a:lnTo>
                <a:lnTo>
                  <a:pt x="157916" y="844749"/>
                </a:lnTo>
                <a:lnTo>
                  <a:pt x="126659" y="814108"/>
                </a:lnTo>
                <a:lnTo>
                  <a:pt x="98417" y="780694"/>
                </a:lnTo>
                <a:lnTo>
                  <a:pt x="73367" y="744682"/>
                </a:lnTo>
                <a:lnTo>
                  <a:pt x="51686" y="706247"/>
                </a:lnTo>
                <a:lnTo>
                  <a:pt x="33550" y="665566"/>
                </a:lnTo>
                <a:lnTo>
                  <a:pt x="19137" y="622812"/>
                </a:lnTo>
                <a:lnTo>
                  <a:pt x="8623" y="578161"/>
                </a:lnTo>
                <a:lnTo>
                  <a:pt x="2185" y="531788"/>
                </a:lnTo>
                <a:lnTo>
                  <a:pt x="0" y="483869"/>
                </a:lnTo>
                <a:lnTo>
                  <a:pt x="2185" y="436162"/>
                </a:lnTo>
                <a:lnTo>
                  <a:pt x="8623" y="389976"/>
                </a:lnTo>
                <a:lnTo>
                  <a:pt x="19137" y="345488"/>
                </a:lnTo>
                <a:lnTo>
                  <a:pt x="33550" y="302876"/>
                </a:lnTo>
                <a:lnTo>
                  <a:pt x="51686" y="262315"/>
                </a:lnTo>
                <a:lnTo>
                  <a:pt x="73367" y="223983"/>
                </a:lnTo>
                <a:lnTo>
                  <a:pt x="98417" y="188057"/>
                </a:lnTo>
                <a:lnTo>
                  <a:pt x="126659" y="154713"/>
                </a:lnTo>
                <a:lnTo>
                  <a:pt x="157916" y="124128"/>
                </a:lnTo>
                <a:lnTo>
                  <a:pt x="192012" y="96479"/>
                </a:lnTo>
                <a:lnTo>
                  <a:pt x="228769" y="71944"/>
                </a:lnTo>
                <a:lnTo>
                  <a:pt x="268010" y="50697"/>
                </a:lnTo>
                <a:lnTo>
                  <a:pt x="309559" y="32918"/>
                </a:lnTo>
                <a:lnTo>
                  <a:pt x="353240" y="18781"/>
                </a:lnTo>
                <a:lnTo>
                  <a:pt x="398875" y="8465"/>
                </a:lnTo>
                <a:lnTo>
                  <a:pt x="446287" y="2145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0409" y="39589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11009" y="49279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3590" y="331251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7209" y="4159610"/>
            <a:ext cx="133350" cy="121920"/>
          </a:xfrm>
          <a:custGeom>
            <a:avLst/>
            <a:gdLst/>
            <a:ahLst/>
            <a:cxnLst/>
            <a:rect l="l" t="t" r="r" b="b"/>
            <a:pathLst>
              <a:path w="133350" h="121920">
                <a:moveTo>
                  <a:pt x="58419" y="0"/>
                </a:moveTo>
                <a:lnTo>
                  <a:pt x="0" y="69849"/>
                </a:lnTo>
                <a:lnTo>
                  <a:pt x="133350" y="121919"/>
                </a:lnTo>
                <a:lnTo>
                  <a:pt x="5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88509" y="2177139"/>
            <a:ext cx="1094740" cy="1831339"/>
          </a:xfrm>
          <a:custGeom>
            <a:avLst/>
            <a:gdLst/>
            <a:ahLst/>
            <a:cxnLst/>
            <a:rect l="l" t="t" r="r" b="b"/>
            <a:pathLst>
              <a:path w="1094739" h="1831339">
                <a:moveTo>
                  <a:pt x="0" y="0"/>
                </a:moveTo>
                <a:lnTo>
                  <a:pt x="1094739" y="18313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1340" y="398053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70">
                <a:moveTo>
                  <a:pt x="78739" y="0"/>
                </a:moveTo>
                <a:lnTo>
                  <a:pt x="0" y="46989"/>
                </a:lnTo>
                <a:lnTo>
                  <a:pt x="109220" y="14096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82159" y="355889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88518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05779" y="3475080"/>
            <a:ext cx="133350" cy="121920"/>
          </a:xfrm>
          <a:custGeom>
            <a:avLst/>
            <a:gdLst/>
            <a:ahLst/>
            <a:cxnLst/>
            <a:rect l="l" t="t" r="r" b="b"/>
            <a:pathLst>
              <a:path w="133350" h="121920">
                <a:moveTo>
                  <a:pt x="133350" y="0"/>
                </a:moveTo>
                <a:lnTo>
                  <a:pt x="0" y="52070"/>
                </a:lnTo>
                <a:lnTo>
                  <a:pt x="57150" y="12192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0069" y="2182219"/>
            <a:ext cx="709930" cy="419100"/>
          </a:xfrm>
          <a:custGeom>
            <a:avLst/>
            <a:gdLst/>
            <a:ahLst/>
            <a:cxnLst/>
            <a:rect l="l" t="t" r="r" b="b"/>
            <a:pathLst>
              <a:path w="709929" h="419100">
                <a:moveTo>
                  <a:pt x="0" y="0"/>
                </a:moveTo>
                <a:lnTo>
                  <a:pt x="709929" y="4191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90790" y="255813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45719" y="0"/>
                </a:moveTo>
                <a:lnTo>
                  <a:pt x="0" y="78739"/>
                </a:lnTo>
                <a:lnTo>
                  <a:pt x="140969" y="10921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04990" y="2894689"/>
            <a:ext cx="713740" cy="419100"/>
          </a:xfrm>
          <a:custGeom>
            <a:avLst/>
            <a:gdLst/>
            <a:ahLst/>
            <a:cxnLst/>
            <a:rect l="l" t="t" r="r" b="b"/>
            <a:pathLst>
              <a:path w="713740" h="419100">
                <a:moveTo>
                  <a:pt x="0" y="419100"/>
                </a:moveTo>
                <a:lnTo>
                  <a:pt x="7137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790" y="2828650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19">
                <a:moveTo>
                  <a:pt x="140969" y="0"/>
                </a:moveTo>
                <a:lnTo>
                  <a:pt x="0" y="30479"/>
                </a:lnTo>
                <a:lnTo>
                  <a:pt x="45719" y="109219"/>
                </a:lnTo>
                <a:lnTo>
                  <a:pt x="140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06259" y="3318869"/>
            <a:ext cx="713740" cy="419100"/>
          </a:xfrm>
          <a:custGeom>
            <a:avLst/>
            <a:gdLst/>
            <a:ahLst/>
            <a:cxnLst/>
            <a:rect l="l" t="t" r="r" b="b"/>
            <a:pathLst>
              <a:path w="713740" h="419100">
                <a:moveTo>
                  <a:pt x="0" y="0"/>
                </a:moveTo>
                <a:lnTo>
                  <a:pt x="713740" y="4191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90790" y="369478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46989" y="0"/>
                </a:moveTo>
                <a:lnTo>
                  <a:pt x="0" y="78739"/>
                </a:lnTo>
                <a:lnTo>
                  <a:pt x="140969" y="10921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04990" y="4024989"/>
            <a:ext cx="708660" cy="419100"/>
          </a:xfrm>
          <a:custGeom>
            <a:avLst/>
            <a:gdLst/>
            <a:ahLst/>
            <a:cxnLst/>
            <a:rect l="l" t="t" r="r" b="b"/>
            <a:pathLst>
              <a:path w="708659" h="419100">
                <a:moveTo>
                  <a:pt x="0" y="419100"/>
                </a:moveTo>
                <a:lnTo>
                  <a:pt x="7086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85709" y="3958949"/>
            <a:ext cx="140970" cy="109220"/>
          </a:xfrm>
          <a:custGeom>
            <a:avLst/>
            <a:gdLst/>
            <a:ahLst/>
            <a:cxnLst/>
            <a:rect l="l" t="t" r="r" b="b"/>
            <a:pathLst>
              <a:path w="140970" h="109220">
                <a:moveTo>
                  <a:pt x="140970" y="0"/>
                </a:moveTo>
                <a:lnTo>
                  <a:pt x="0" y="30479"/>
                </a:lnTo>
                <a:lnTo>
                  <a:pt x="45720" y="109219"/>
                </a:lnTo>
                <a:lnTo>
                  <a:pt x="140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99909" y="3100429"/>
            <a:ext cx="866140" cy="1348740"/>
          </a:xfrm>
          <a:custGeom>
            <a:avLst/>
            <a:gdLst/>
            <a:ahLst/>
            <a:cxnLst/>
            <a:rect l="l" t="t" r="r" b="b"/>
            <a:pathLst>
              <a:path w="866140" h="1348739">
                <a:moveTo>
                  <a:pt x="0" y="1348740"/>
                </a:moveTo>
                <a:lnTo>
                  <a:pt x="8661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25409" y="2989939"/>
            <a:ext cx="111760" cy="139700"/>
          </a:xfrm>
          <a:custGeom>
            <a:avLst/>
            <a:gdLst/>
            <a:ahLst/>
            <a:cxnLst/>
            <a:rect l="l" t="t" r="r" b="b"/>
            <a:pathLst>
              <a:path w="111759" h="139700">
                <a:moveTo>
                  <a:pt x="111760" y="0"/>
                </a:moveTo>
                <a:lnTo>
                  <a:pt x="0" y="90169"/>
                </a:lnTo>
                <a:lnTo>
                  <a:pt x="76200" y="139700"/>
                </a:lnTo>
                <a:lnTo>
                  <a:pt x="111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13400" y="2137769"/>
            <a:ext cx="135890" cy="90170"/>
          </a:xfrm>
          <a:custGeom>
            <a:avLst/>
            <a:gdLst/>
            <a:ahLst/>
            <a:cxnLst/>
            <a:rect l="l" t="t" r="r" b="b"/>
            <a:pathLst>
              <a:path w="135889" h="90169">
                <a:moveTo>
                  <a:pt x="0" y="0"/>
                </a:moveTo>
                <a:lnTo>
                  <a:pt x="0" y="90170"/>
                </a:lnTo>
                <a:lnTo>
                  <a:pt x="135889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93590" y="2182219"/>
            <a:ext cx="1056640" cy="885190"/>
          </a:xfrm>
          <a:custGeom>
            <a:avLst/>
            <a:gdLst/>
            <a:ahLst/>
            <a:cxnLst/>
            <a:rect l="l" t="t" r="r" b="b"/>
            <a:pathLst>
              <a:path w="1056639" h="885189">
                <a:moveTo>
                  <a:pt x="0" y="0"/>
                </a:moveTo>
                <a:lnTo>
                  <a:pt x="1056639" y="885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15940" y="3029310"/>
            <a:ext cx="133350" cy="121920"/>
          </a:xfrm>
          <a:custGeom>
            <a:avLst/>
            <a:gdLst/>
            <a:ahLst/>
            <a:cxnLst/>
            <a:rect l="l" t="t" r="r" b="b"/>
            <a:pathLst>
              <a:path w="133350" h="121919">
                <a:moveTo>
                  <a:pt x="58420" y="0"/>
                </a:moveTo>
                <a:lnTo>
                  <a:pt x="0" y="68580"/>
                </a:lnTo>
                <a:lnTo>
                  <a:pt x="133350" y="121919"/>
                </a:lnTo>
                <a:lnTo>
                  <a:pt x="584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84700" y="2428600"/>
            <a:ext cx="1056640" cy="883919"/>
          </a:xfrm>
          <a:custGeom>
            <a:avLst/>
            <a:gdLst/>
            <a:ahLst/>
            <a:cxnLst/>
            <a:rect l="l" t="t" r="r" b="b"/>
            <a:pathLst>
              <a:path w="1056639" h="883920">
                <a:moveTo>
                  <a:pt x="0" y="883919"/>
                </a:moveTo>
                <a:lnTo>
                  <a:pt x="10566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8320" y="2344779"/>
            <a:ext cx="133350" cy="121920"/>
          </a:xfrm>
          <a:custGeom>
            <a:avLst/>
            <a:gdLst/>
            <a:ahLst/>
            <a:cxnLst/>
            <a:rect l="l" t="t" r="r" b="b"/>
            <a:pathLst>
              <a:path w="133350" h="121919">
                <a:moveTo>
                  <a:pt x="133350" y="0"/>
                </a:moveTo>
                <a:lnTo>
                  <a:pt x="0" y="52070"/>
                </a:lnTo>
                <a:lnTo>
                  <a:pt x="57150" y="12192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75809" y="2596239"/>
            <a:ext cx="1096010" cy="1831339"/>
          </a:xfrm>
          <a:custGeom>
            <a:avLst/>
            <a:gdLst/>
            <a:ahLst/>
            <a:cxnLst/>
            <a:rect l="l" t="t" r="r" b="b"/>
            <a:pathLst>
              <a:path w="1096010" h="1831339">
                <a:moveTo>
                  <a:pt x="0" y="1831339"/>
                </a:moveTo>
                <a:lnTo>
                  <a:pt x="10960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29909" y="2484479"/>
            <a:ext cx="109220" cy="140970"/>
          </a:xfrm>
          <a:custGeom>
            <a:avLst/>
            <a:gdLst/>
            <a:ahLst/>
            <a:cxnLst/>
            <a:rect l="l" t="t" r="r" b="b"/>
            <a:pathLst>
              <a:path w="109220" h="140969">
                <a:moveTo>
                  <a:pt x="109219" y="0"/>
                </a:moveTo>
                <a:lnTo>
                  <a:pt x="0" y="93980"/>
                </a:lnTo>
                <a:lnTo>
                  <a:pt x="77469" y="14097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2177139"/>
            <a:ext cx="866140" cy="1350010"/>
          </a:xfrm>
          <a:custGeom>
            <a:avLst/>
            <a:gdLst/>
            <a:ahLst/>
            <a:cxnLst/>
            <a:rect l="l" t="t" r="r" b="b"/>
            <a:pathLst>
              <a:path w="866140" h="1350010">
                <a:moveTo>
                  <a:pt x="0" y="0"/>
                </a:moveTo>
                <a:lnTo>
                  <a:pt x="866139" y="13500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30490" y="3496669"/>
            <a:ext cx="111760" cy="139700"/>
          </a:xfrm>
          <a:custGeom>
            <a:avLst/>
            <a:gdLst/>
            <a:ahLst/>
            <a:cxnLst/>
            <a:rect l="l" t="t" r="r" b="b"/>
            <a:pathLst>
              <a:path w="111759" h="139700">
                <a:moveTo>
                  <a:pt x="76200" y="0"/>
                </a:moveTo>
                <a:lnTo>
                  <a:pt x="0" y="49530"/>
                </a:lnTo>
                <a:lnTo>
                  <a:pt x="111759" y="1397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750559" y="1530709"/>
            <a:ext cx="1149350" cy="3474720"/>
          </a:xfrm>
          <a:prstGeom prst="rect">
            <a:avLst/>
          </a:prstGeom>
          <a:ln w="2911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60960" algn="ctr">
              <a:lnSpc>
                <a:spcPct val="100000"/>
              </a:lnSpc>
            </a:pPr>
            <a:r>
              <a:rPr sz="1200" spc="100" dirty="0">
                <a:latin typeface="Tahoma"/>
                <a:cs typeface="Tahoma"/>
              </a:rPr>
              <a:t>255w</a:t>
            </a:r>
            <a:r>
              <a:rPr sz="1050" spc="150" baseline="-31746" dirty="0">
                <a:latin typeface="Tahoma"/>
                <a:cs typeface="Tahoma"/>
              </a:rPr>
              <a:t>1</a:t>
            </a:r>
            <a:r>
              <a:rPr sz="1200" spc="10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60960" algn="ctr">
              <a:lnSpc>
                <a:spcPct val="100000"/>
              </a:lnSpc>
              <a:spcBef>
                <a:spcPts val="240"/>
              </a:spcBef>
            </a:pPr>
            <a:r>
              <a:rPr sz="1200" spc="105" dirty="0">
                <a:latin typeface="Tahoma"/>
                <a:cs typeface="Tahoma"/>
              </a:rPr>
              <a:t>204w</a:t>
            </a:r>
            <a:r>
              <a:rPr sz="1050" spc="157" baseline="-31746" dirty="0">
                <a:latin typeface="Tahoma"/>
                <a:cs typeface="Tahoma"/>
              </a:rPr>
              <a:t>2</a:t>
            </a:r>
            <a:r>
              <a:rPr sz="1200" spc="105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1270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3</a:t>
            </a:r>
            <a:endParaRPr sz="1050" baseline="-31746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R="63500" algn="ctr">
              <a:lnSpc>
                <a:spcPct val="100000"/>
              </a:lnSpc>
            </a:pPr>
            <a:r>
              <a:rPr sz="1200" spc="100" dirty="0">
                <a:latin typeface="Tahoma"/>
                <a:cs typeface="Tahoma"/>
              </a:rPr>
              <a:t>255w</a:t>
            </a:r>
            <a:r>
              <a:rPr sz="1050" spc="150" baseline="-31746" dirty="0">
                <a:latin typeface="Tahoma"/>
                <a:cs typeface="Tahoma"/>
              </a:rPr>
              <a:t>4</a:t>
            </a:r>
            <a:r>
              <a:rPr sz="1200" spc="10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63500" algn="ctr">
              <a:lnSpc>
                <a:spcPct val="100000"/>
              </a:lnSpc>
              <a:spcBef>
                <a:spcPts val="229"/>
              </a:spcBef>
            </a:pPr>
            <a:r>
              <a:rPr sz="1200" spc="105" dirty="0">
                <a:latin typeface="Tahoma"/>
                <a:cs typeface="Tahoma"/>
              </a:rPr>
              <a:t>204w</a:t>
            </a:r>
            <a:r>
              <a:rPr sz="1050" spc="157" baseline="-31746" dirty="0">
                <a:latin typeface="Tahoma"/>
                <a:cs typeface="Tahoma"/>
              </a:rPr>
              <a:t>5</a:t>
            </a:r>
            <a:r>
              <a:rPr sz="1200" spc="105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1524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6</a:t>
            </a:r>
            <a:endParaRPr sz="1050" baseline="-31746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R="63500" algn="ctr">
              <a:lnSpc>
                <a:spcPct val="100000"/>
              </a:lnSpc>
            </a:pPr>
            <a:r>
              <a:rPr sz="1200" spc="100" dirty="0">
                <a:latin typeface="Tahoma"/>
                <a:cs typeface="Tahoma"/>
              </a:rPr>
              <a:t>255w</a:t>
            </a:r>
            <a:r>
              <a:rPr sz="1050" spc="150" baseline="-31746" dirty="0">
                <a:latin typeface="Tahoma"/>
                <a:cs typeface="Tahoma"/>
              </a:rPr>
              <a:t>7</a:t>
            </a:r>
            <a:r>
              <a:rPr sz="1200" spc="100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63500" algn="ctr">
              <a:lnSpc>
                <a:spcPct val="100000"/>
              </a:lnSpc>
              <a:spcBef>
                <a:spcPts val="229"/>
              </a:spcBef>
            </a:pPr>
            <a:r>
              <a:rPr sz="1200" spc="105" dirty="0">
                <a:latin typeface="Tahoma"/>
                <a:cs typeface="Tahoma"/>
              </a:rPr>
              <a:t>204w</a:t>
            </a:r>
            <a:r>
              <a:rPr sz="1050" spc="157" baseline="-31746" dirty="0">
                <a:latin typeface="Tahoma"/>
                <a:cs typeface="Tahoma"/>
              </a:rPr>
              <a:t>8</a:t>
            </a:r>
            <a:r>
              <a:rPr sz="1200" spc="105" dirty="0">
                <a:latin typeface="Tahoma"/>
                <a:cs typeface="Tahoma"/>
              </a:rPr>
              <a:t>+</a:t>
            </a:r>
            <a:endParaRPr sz="1200">
              <a:latin typeface="Tahoma"/>
              <a:cs typeface="Tahoma"/>
            </a:endParaRPr>
          </a:p>
          <a:p>
            <a:pPr marR="15240" algn="ctr">
              <a:lnSpc>
                <a:spcPct val="100000"/>
              </a:lnSpc>
              <a:spcBef>
                <a:spcPts val="240"/>
              </a:spcBef>
            </a:pPr>
            <a:r>
              <a:rPr sz="1200" spc="95" dirty="0">
                <a:latin typeface="Tahoma"/>
                <a:cs typeface="Tahoma"/>
              </a:rPr>
              <a:t>204w</a:t>
            </a:r>
            <a:r>
              <a:rPr sz="1050" spc="142" baseline="-31746" dirty="0">
                <a:latin typeface="Tahoma"/>
                <a:cs typeface="Tahoma"/>
              </a:rPr>
              <a:t>9</a:t>
            </a:r>
            <a:endParaRPr sz="1050" baseline="-31746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27009" y="1530709"/>
            <a:ext cx="1097280" cy="3474720"/>
          </a:xfrm>
          <a:prstGeom prst="rect">
            <a:avLst/>
          </a:prstGeom>
          <a:ln w="2911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203835" marR="280670" indent="2540" algn="ctr">
              <a:lnSpc>
                <a:spcPct val="97300"/>
              </a:lnSpc>
            </a:pPr>
            <a:r>
              <a:rPr sz="1100" spc="75" dirty="0">
                <a:latin typeface="Tahoma"/>
                <a:cs typeface="Tahoma"/>
              </a:rPr>
              <a:t>Multiply  </a:t>
            </a:r>
            <a:r>
              <a:rPr sz="1100" spc="85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100" dirty="0">
                <a:latin typeface="Tahoma"/>
                <a:cs typeface="Tahoma"/>
              </a:rPr>
              <a:t>sum  </a:t>
            </a:r>
            <a:r>
              <a:rPr sz="1100" spc="80" dirty="0"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203835" marR="280670" indent="2540" algn="ctr">
              <a:lnSpc>
                <a:spcPct val="97300"/>
              </a:lnSpc>
            </a:pPr>
            <a:r>
              <a:rPr sz="1100" spc="75" dirty="0">
                <a:solidFill>
                  <a:srgbClr val="FFFFFF"/>
                </a:solidFill>
                <a:latin typeface="Tahoma"/>
                <a:cs typeface="Tahoma"/>
              </a:rPr>
              <a:t>Multiply 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sum 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again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57240" y="1205589"/>
            <a:ext cx="543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Tahoma"/>
                <a:cs typeface="Tahoma"/>
              </a:rPr>
              <a:t>R</a:t>
            </a:r>
            <a:r>
              <a:rPr sz="1600" spc="105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L</a:t>
            </a:r>
            <a:r>
              <a:rPr sz="1600" spc="120" dirty="0">
                <a:latin typeface="Tahoma"/>
                <a:cs typeface="Tahoma"/>
              </a:rPr>
              <a:t>U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13040" y="1210669"/>
            <a:ext cx="1002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Tahoma"/>
                <a:cs typeface="Tahoma"/>
              </a:rPr>
              <a:t>SOFTMAX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55409" y="1403709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29112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29730" y="1220829"/>
            <a:ext cx="274320" cy="182880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274320" y="0"/>
                </a:moveTo>
                <a:lnTo>
                  <a:pt x="0" y="182880"/>
                </a:lnTo>
              </a:path>
            </a:pathLst>
          </a:custGeom>
          <a:ln w="29112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13800" y="1192889"/>
            <a:ext cx="238760" cy="229870"/>
          </a:xfrm>
          <a:custGeom>
            <a:avLst/>
            <a:gdLst/>
            <a:ahLst/>
            <a:cxnLst/>
            <a:rect l="l" t="t" r="r" b="b"/>
            <a:pathLst>
              <a:path w="238759" h="229869">
                <a:moveTo>
                  <a:pt x="0" y="223520"/>
                </a:moveTo>
                <a:lnTo>
                  <a:pt x="58102" y="222091"/>
                </a:lnTo>
                <a:lnTo>
                  <a:pt x="114300" y="185420"/>
                </a:lnTo>
                <a:lnTo>
                  <a:pt x="142041" y="156527"/>
                </a:lnTo>
                <a:lnTo>
                  <a:pt x="168592" y="119062"/>
                </a:lnTo>
                <a:lnTo>
                  <a:pt x="194667" y="78263"/>
                </a:lnTo>
                <a:lnTo>
                  <a:pt x="220979" y="39370"/>
                </a:lnTo>
                <a:lnTo>
                  <a:pt x="238759" y="0"/>
                </a:lnTo>
              </a:path>
            </a:pathLst>
          </a:custGeom>
          <a:ln w="29112">
            <a:solidFill>
              <a:srgbClr val="2B3D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00660" y="1387199"/>
            <a:ext cx="2907665" cy="830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25" dirty="0">
                <a:latin typeface="Tahoma"/>
                <a:cs typeface="Tahoma"/>
              </a:rPr>
              <a:t>You </a:t>
            </a:r>
            <a:r>
              <a:rPr sz="1800" spc="135" dirty="0">
                <a:latin typeface="Tahoma"/>
                <a:cs typeface="Tahoma"/>
              </a:rPr>
              <a:t>might </a:t>
            </a:r>
            <a:r>
              <a:rPr sz="1800" spc="120" dirty="0">
                <a:latin typeface="Tahoma"/>
                <a:cs typeface="Tahoma"/>
              </a:rPr>
              <a:t>also </a:t>
            </a:r>
            <a:r>
              <a:rPr sz="1800" spc="125" dirty="0">
                <a:latin typeface="Tahoma"/>
                <a:cs typeface="Tahoma"/>
              </a:rPr>
              <a:t>consider  using </a:t>
            </a:r>
            <a:r>
              <a:rPr sz="1800" b="1" spc="170" dirty="0">
                <a:latin typeface="Arial"/>
                <a:cs typeface="Arial"/>
              </a:rPr>
              <a:t>activation  </a:t>
            </a:r>
            <a:r>
              <a:rPr sz="1800" b="1" spc="150" dirty="0">
                <a:latin typeface="Arial"/>
                <a:cs typeface="Arial"/>
              </a:rPr>
              <a:t>functions </a:t>
            </a:r>
            <a:r>
              <a:rPr sz="1800" spc="125" dirty="0">
                <a:latin typeface="Tahoma"/>
                <a:cs typeface="Tahoma"/>
              </a:rPr>
              <a:t>on </a:t>
            </a:r>
            <a:r>
              <a:rPr sz="1800" spc="145" dirty="0">
                <a:latin typeface="Tahoma"/>
                <a:cs typeface="Tahoma"/>
              </a:rPr>
              <a:t>each</a:t>
            </a:r>
            <a:r>
              <a:rPr sz="1800" spc="-235" dirty="0">
                <a:latin typeface="Tahoma"/>
                <a:cs typeface="Tahoma"/>
              </a:rPr>
              <a:t> </a:t>
            </a:r>
            <a:r>
              <a:rPr sz="1800" spc="85" dirty="0">
                <a:latin typeface="Tahoma"/>
                <a:cs typeface="Tahoma"/>
              </a:rPr>
              <a:t>layer.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81</a:t>
            </a:fld>
            <a:endParaRPr spc="250" dirty="0"/>
          </a:p>
        </p:txBody>
      </p:sp>
      <p:sp>
        <p:nvSpPr>
          <p:cNvPr id="70" name="object 70"/>
          <p:cNvSpPr txBox="1"/>
          <p:nvPr/>
        </p:nvSpPr>
        <p:spPr>
          <a:xfrm>
            <a:off x="4585970" y="1918060"/>
            <a:ext cx="110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00660" y="2448919"/>
            <a:ext cx="2918460" cy="10960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307340">
              <a:lnSpc>
                <a:spcPts val="2090"/>
              </a:lnSpc>
              <a:spcBef>
                <a:spcPts val="225"/>
              </a:spcBef>
            </a:pPr>
            <a:r>
              <a:rPr sz="1800" spc="125" dirty="0">
                <a:latin typeface="Tahoma"/>
                <a:cs typeface="Tahoma"/>
              </a:rPr>
              <a:t>These </a:t>
            </a:r>
            <a:r>
              <a:rPr sz="1800" spc="120" dirty="0">
                <a:latin typeface="Tahoma"/>
                <a:cs typeface="Tahoma"/>
              </a:rPr>
              <a:t>are nonlinear  </a:t>
            </a:r>
            <a:r>
              <a:rPr sz="1800" spc="114" dirty="0">
                <a:latin typeface="Tahoma"/>
                <a:cs typeface="Tahoma"/>
              </a:rPr>
              <a:t>functions </a:t>
            </a:r>
            <a:r>
              <a:rPr sz="1800" spc="120" dirty="0">
                <a:latin typeface="Tahoma"/>
                <a:cs typeface="Tahoma"/>
              </a:rPr>
              <a:t>that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smooth,  </a:t>
            </a:r>
            <a:r>
              <a:rPr sz="1800" spc="114" dirty="0">
                <a:latin typeface="Tahoma"/>
                <a:cs typeface="Tahoma"/>
              </a:rPr>
              <a:t>scale, </a:t>
            </a:r>
            <a:r>
              <a:rPr sz="1800" spc="105" dirty="0">
                <a:latin typeface="Tahoma"/>
                <a:cs typeface="Tahoma"/>
              </a:rPr>
              <a:t>or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140" dirty="0">
                <a:latin typeface="Tahoma"/>
                <a:cs typeface="Tahoma"/>
              </a:rPr>
              <a:t>compress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30"/>
              </a:lnSpc>
            </a:pPr>
            <a:r>
              <a:rPr sz="1800" spc="130" dirty="0">
                <a:latin typeface="Tahoma"/>
                <a:cs typeface="Tahoma"/>
              </a:rPr>
              <a:t>the </a:t>
            </a:r>
            <a:r>
              <a:rPr sz="1800" spc="110" dirty="0">
                <a:latin typeface="Tahoma"/>
                <a:cs typeface="Tahoma"/>
              </a:rPr>
              <a:t>resulting </a:t>
            </a:r>
            <a:r>
              <a:rPr sz="1800" spc="165" dirty="0">
                <a:latin typeface="Tahoma"/>
                <a:cs typeface="Tahoma"/>
              </a:rPr>
              <a:t>sum</a:t>
            </a:r>
            <a:r>
              <a:rPr sz="1800" spc="-254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values.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0660" y="3774799"/>
            <a:ext cx="2858770" cy="830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25" dirty="0">
                <a:latin typeface="Tahoma"/>
                <a:cs typeface="Tahoma"/>
              </a:rPr>
              <a:t>These </a:t>
            </a:r>
            <a:r>
              <a:rPr sz="1800" spc="160" dirty="0">
                <a:latin typeface="Tahoma"/>
                <a:cs typeface="Tahoma"/>
              </a:rPr>
              <a:t>make </a:t>
            </a:r>
            <a:r>
              <a:rPr sz="1800" spc="130" dirty="0">
                <a:latin typeface="Tahoma"/>
                <a:cs typeface="Tahoma"/>
              </a:rPr>
              <a:t>the</a:t>
            </a:r>
            <a:r>
              <a:rPr sz="1800" spc="-32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network  </a:t>
            </a:r>
            <a:r>
              <a:rPr sz="1800" spc="130" dirty="0">
                <a:latin typeface="Tahoma"/>
                <a:cs typeface="Tahoma"/>
              </a:rPr>
              <a:t>operate </a:t>
            </a:r>
            <a:r>
              <a:rPr sz="1800" spc="140" dirty="0">
                <a:latin typeface="Tahoma"/>
                <a:cs typeface="Tahoma"/>
              </a:rPr>
              <a:t>more </a:t>
            </a:r>
            <a:r>
              <a:rPr sz="1800" spc="120" dirty="0">
                <a:latin typeface="Tahoma"/>
                <a:cs typeface="Tahoma"/>
              </a:rPr>
              <a:t>naturally  </a:t>
            </a:r>
            <a:r>
              <a:rPr sz="1800" spc="145" dirty="0">
                <a:latin typeface="Tahoma"/>
                <a:cs typeface="Tahoma"/>
              </a:rPr>
              <a:t>and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smoothly.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544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Activation</a:t>
            </a:r>
            <a:r>
              <a:rPr spc="80" dirty="0"/>
              <a:t> </a:t>
            </a:r>
            <a:r>
              <a:rPr spc="18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350" y="1388469"/>
            <a:ext cx="9413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Tahoma"/>
                <a:cs typeface="Tahoma"/>
              </a:rPr>
              <a:t>Four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65" dirty="0">
                <a:latin typeface="Tahoma"/>
                <a:cs typeface="Tahoma"/>
              </a:rPr>
              <a:t>common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neural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network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activation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functions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45" dirty="0">
                <a:latin typeface="Tahoma"/>
                <a:cs typeface="Tahoma"/>
              </a:rPr>
              <a:t>implemented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using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kotlin-stdlib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320" y="1920600"/>
            <a:ext cx="4389120" cy="2390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79" y="1920600"/>
            <a:ext cx="1463040" cy="1463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600" y="1920600"/>
            <a:ext cx="1463040" cy="146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2079" y="3536039"/>
            <a:ext cx="1402079" cy="1402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3469" y="3523339"/>
            <a:ext cx="1609090" cy="1418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62550" y="1818999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Tahoma"/>
                <a:cs typeface="Tahoma"/>
              </a:rPr>
              <a:t>R</a:t>
            </a:r>
            <a:r>
              <a:rPr sz="1800" spc="125" dirty="0">
                <a:latin typeface="Tahoma"/>
                <a:cs typeface="Tahoma"/>
              </a:rPr>
              <a:t>E</a:t>
            </a:r>
            <a:r>
              <a:rPr sz="1800" spc="10" dirty="0">
                <a:latin typeface="Tahoma"/>
                <a:cs typeface="Tahoma"/>
              </a:rPr>
              <a:t>L</a:t>
            </a:r>
            <a:r>
              <a:rPr sz="1800" spc="135" dirty="0">
                <a:latin typeface="Tahoma"/>
                <a:cs typeface="Tahoma"/>
              </a:rPr>
              <a:t>U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82</a:t>
            </a:fld>
            <a:endParaRPr spc="250" dirty="0"/>
          </a:p>
        </p:txBody>
      </p:sp>
      <p:sp>
        <p:nvSpPr>
          <p:cNvPr id="10" name="object 10"/>
          <p:cNvSpPr txBox="1"/>
          <p:nvPr/>
        </p:nvSpPr>
        <p:spPr>
          <a:xfrm>
            <a:off x="5106670" y="3444599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155" dirty="0">
                <a:latin typeface="Tahoma"/>
                <a:cs typeface="Tahoma"/>
              </a:rPr>
              <a:t>A</a:t>
            </a:r>
            <a:r>
              <a:rPr sz="1800" spc="135" dirty="0">
                <a:latin typeface="Tahoma"/>
                <a:cs typeface="Tahoma"/>
              </a:rPr>
              <a:t>NH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5959" y="1844399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Tahoma"/>
                <a:cs typeface="Tahoma"/>
              </a:rPr>
              <a:t>SIGMOID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2930" y="3500480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latin typeface="Tahoma"/>
                <a:cs typeface="Tahoma"/>
              </a:rPr>
              <a:t>S</a:t>
            </a:r>
            <a:r>
              <a:rPr sz="1800" spc="140" dirty="0">
                <a:latin typeface="Tahoma"/>
                <a:cs typeface="Tahoma"/>
              </a:rPr>
              <a:t>O</a:t>
            </a:r>
            <a:r>
              <a:rPr sz="1800" spc="60" dirty="0">
                <a:latin typeface="Tahoma"/>
                <a:cs typeface="Tahoma"/>
              </a:rPr>
              <a:t>F</a:t>
            </a:r>
            <a:r>
              <a:rPr sz="1800" spc="50" dirty="0">
                <a:latin typeface="Tahoma"/>
                <a:cs typeface="Tahoma"/>
              </a:rPr>
              <a:t>T</a:t>
            </a:r>
            <a:r>
              <a:rPr sz="1800" spc="160" dirty="0">
                <a:latin typeface="Tahoma"/>
                <a:cs typeface="Tahoma"/>
              </a:rPr>
              <a:t>M</a:t>
            </a:r>
            <a:r>
              <a:rPr sz="1800" spc="145" dirty="0">
                <a:latin typeface="Tahoma"/>
                <a:cs typeface="Tahoma"/>
              </a:rPr>
              <a:t>A</a:t>
            </a:r>
            <a:r>
              <a:rPr sz="1800" spc="185" dirty="0">
                <a:latin typeface="Tahoma"/>
                <a:cs typeface="Tahoma"/>
              </a:rPr>
              <a:t>X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350" y="4684119"/>
            <a:ext cx="4234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666666"/>
                </a:solidFill>
                <a:latin typeface="Tahoma"/>
                <a:cs typeface="Tahoma"/>
              </a:rPr>
              <a:t>http</a:t>
            </a:r>
            <a:r>
              <a:rPr sz="1400" spc="70" dirty="0">
                <a:solidFill>
                  <a:srgbClr val="666666"/>
                </a:solidFill>
                <a:latin typeface="Tahoma"/>
                <a:cs typeface="Tahoma"/>
                <a:hlinkClick r:id="rId7"/>
              </a:rPr>
              <a:t>s://w</a:t>
            </a:r>
            <a:r>
              <a:rPr sz="1400" spc="70" dirty="0">
                <a:solidFill>
                  <a:srgbClr val="666666"/>
                </a:solidFill>
                <a:latin typeface="Tahoma"/>
                <a:cs typeface="Tahoma"/>
              </a:rPr>
              <a:t>ww.d</a:t>
            </a:r>
            <a:r>
              <a:rPr sz="1400" spc="70" dirty="0">
                <a:solidFill>
                  <a:srgbClr val="666666"/>
                </a:solidFill>
                <a:latin typeface="Tahoma"/>
                <a:cs typeface="Tahoma"/>
                <a:hlinkClick r:id="rId7"/>
              </a:rPr>
              <a:t>esmos.com/calculator/jwjn5rwfy6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03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Other </a:t>
            </a:r>
            <a:r>
              <a:rPr spc="215" dirty="0"/>
              <a:t>Design</a:t>
            </a:r>
            <a:r>
              <a:rPr spc="25" dirty="0"/>
              <a:t> </a:t>
            </a:r>
            <a:r>
              <a:rPr spc="170" dirty="0"/>
              <a:t>Decisions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83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7050"/>
            <a:ext cx="8895080" cy="32042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29"/>
              </a:spcBef>
            </a:pPr>
            <a:r>
              <a:rPr sz="1900" b="1" spc="185" dirty="0">
                <a:latin typeface="Arial"/>
                <a:cs typeface="Arial"/>
              </a:rPr>
              <a:t>While </a:t>
            </a:r>
            <a:r>
              <a:rPr sz="1900" b="1" spc="175" dirty="0">
                <a:latin typeface="Arial"/>
                <a:cs typeface="Arial"/>
              </a:rPr>
              <a:t>optimizing </a:t>
            </a:r>
            <a:r>
              <a:rPr sz="1900" b="1" spc="185" dirty="0">
                <a:latin typeface="Arial"/>
                <a:cs typeface="Arial"/>
              </a:rPr>
              <a:t>weights </a:t>
            </a:r>
            <a:r>
              <a:rPr sz="1900" b="1" spc="90" dirty="0">
                <a:latin typeface="Arial"/>
                <a:cs typeface="Arial"/>
              </a:rPr>
              <a:t>is </a:t>
            </a:r>
            <a:r>
              <a:rPr sz="1900" b="1" spc="215" dirty="0">
                <a:latin typeface="Arial"/>
                <a:cs typeface="Arial"/>
              </a:rPr>
              <a:t>a </a:t>
            </a:r>
            <a:r>
              <a:rPr sz="1900" b="1" spc="155" dirty="0">
                <a:latin typeface="Arial"/>
                <a:cs typeface="Arial"/>
              </a:rPr>
              <a:t>core </a:t>
            </a:r>
            <a:r>
              <a:rPr sz="1900" b="1" spc="220" dirty="0">
                <a:latin typeface="Arial"/>
                <a:cs typeface="Arial"/>
              </a:rPr>
              <a:t>part </a:t>
            </a:r>
            <a:r>
              <a:rPr sz="1900" b="1" spc="165" dirty="0">
                <a:latin typeface="Arial"/>
                <a:cs typeface="Arial"/>
              </a:rPr>
              <a:t>of </a:t>
            </a:r>
            <a:r>
              <a:rPr sz="1900" b="1" spc="185" dirty="0">
                <a:latin typeface="Arial"/>
                <a:cs typeface="Arial"/>
              </a:rPr>
              <a:t>neural </a:t>
            </a:r>
            <a:r>
              <a:rPr sz="1900" b="1" spc="190" dirty="0">
                <a:latin typeface="Arial"/>
                <a:cs typeface="Arial"/>
              </a:rPr>
              <a:t>networks,</a:t>
            </a:r>
            <a:r>
              <a:rPr sz="1900" b="1" spc="-225" dirty="0">
                <a:latin typeface="Arial"/>
                <a:cs typeface="Arial"/>
              </a:rPr>
              <a:t> </a:t>
            </a:r>
            <a:r>
              <a:rPr sz="1900" b="1" spc="215" dirty="0">
                <a:latin typeface="Arial"/>
                <a:cs typeface="Arial"/>
              </a:rPr>
              <a:t>there  </a:t>
            </a:r>
            <a:r>
              <a:rPr sz="1900" b="1" spc="210" dirty="0">
                <a:latin typeface="Arial"/>
                <a:cs typeface="Arial"/>
              </a:rPr>
              <a:t>are </a:t>
            </a:r>
            <a:r>
              <a:rPr sz="1900" b="1" spc="200" dirty="0">
                <a:latin typeface="Arial"/>
                <a:cs typeface="Arial"/>
              </a:rPr>
              <a:t>other </a:t>
            </a:r>
            <a:r>
              <a:rPr sz="1900" b="1" spc="175" dirty="0">
                <a:latin typeface="Arial"/>
                <a:cs typeface="Arial"/>
              </a:rPr>
              <a:t>components </a:t>
            </a:r>
            <a:r>
              <a:rPr sz="1900" b="1" spc="200" dirty="0">
                <a:latin typeface="Arial"/>
                <a:cs typeface="Arial"/>
              </a:rPr>
              <a:t>to </a:t>
            </a:r>
            <a:r>
              <a:rPr sz="1900" b="1" spc="145" dirty="0">
                <a:latin typeface="Arial"/>
                <a:cs typeface="Arial"/>
              </a:rPr>
              <a:t>consider</a:t>
            </a:r>
            <a:r>
              <a:rPr sz="1900" b="1" spc="-130" dirty="0">
                <a:latin typeface="Arial"/>
                <a:cs typeface="Arial"/>
              </a:rPr>
              <a:t> </a:t>
            </a:r>
            <a:r>
              <a:rPr sz="1900" b="1" spc="165" dirty="0">
                <a:latin typeface="Arial"/>
                <a:cs typeface="Arial"/>
              </a:rPr>
              <a:t>too:</a:t>
            </a:r>
            <a:endParaRPr sz="19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Verdana"/>
                <a:cs typeface="Verdana"/>
              </a:rPr>
              <a:t>How many </a:t>
            </a:r>
            <a:r>
              <a:rPr sz="1600" spc="5" dirty="0">
                <a:latin typeface="Verdana"/>
                <a:cs typeface="Verdana"/>
              </a:rPr>
              <a:t>middle </a:t>
            </a:r>
            <a:r>
              <a:rPr sz="1600" i="1" spc="85" dirty="0">
                <a:latin typeface="Trebuchet MS"/>
                <a:cs typeface="Trebuchet MS"/>
              </a:rPr>
              <a:t>layers </a:t>
            </a:r>
            <a:r>
              <a:rPr sz="1600" spc="-10" dirty="0">
                <a:latin typeface="Verdana"/>
                <a:cs typeface="Verdana"/>
              </a:rPr>
              <a:t>are</a:t>
            </a:r>
            <a:r>
              <a:rPr sz="1600" spc="-320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needed?</a:t>
            </a:r>
            <a:endParaRPr sz="1600">
              <a:latin typeface="Verdana"/>
              <a:cs typeface="Verdana"/>
            </a:endParaRPr>
          </a:p>
          <a:p>
            <a:pPr marL="291465">
              <a:lnSpc>
                <a:spcPct val="100000"/>
              </a:lnSpc>
              <a:spcBef>
                <a:spcPts val="750"/>
              </a:spcBef>
            </a:pPr>
            <a:r>
              <a:rPr sz="1600" dirty="0">
                <a:latin typeface="Verdana"/>
                <a:cs typeface="Verdana"/>
              </a:rPr>
              <a:t>How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many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i="1" spc="130" dirty="0">
                <a:latin typeface="Trebuchet MS"/>
                <a:cs typeface="Trebuchet MS"/>
              </a:rPr>
              <a:t>nodes</a:t>
            </a:r>
            <a:r>
              <a:rPr sz="1600" i="1" spc="2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Verdana"/>
                <a:cs typeface="Verdana"/>
              </a:rPr>
              <a:t>are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15" dirty="0">
                <a:latin typeface="Verdana"/>
                <a:cs typeface="Verdana"/>
              </a:rPr>
              <a:t>needed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in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each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layer?</a:t>
            </a:r>
            <a:endParaRPr sz="1600">
              <a:latin typeface="Verdana"/>
              <a:cs typeface="Verdana"/>
            </a:endParaRPr>
          </a:p>
          <a:p>
            <a:pPr marL="291465">
              <a:lnSpc>
                <a:spcPct val="100000"/>
              </a:lnSpc>
              <a:spcBef>
                <a:spcPts val="750"/>
              </a:spcBef>
            </a:pPr>
            <a:r>
              <a:rPr sz="1600" dirty="0">
                <a:latin typeface="Verdana"/>
                <a:cs typeface="Verdana"/>
              </a:rPr>
              <a:t>What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i="1" spc="60" dirty="0">
                <a:latin typeface="Trebuchet MS"/>
                <a:cs typeface="Trebuchet MS"/>
              </a:rPr>
              <a:t>activation</a:t>
            </a:r>
            <a:r>
              <a:rPr sz="1600" i="1" spc="10" dirty="0">
                <a:latin typeface="Trebuchet MS"/>
                <a:cs typeface="Trebuchet MS"/>
              </a:rPr>
              <a:t> </a:t>
            </a:r>
            <a:r>
              <a:rPr sz="1600" i="1" spc="70" dirty="0">
                <a:latin typeface="Trebuchet MS"/>
                <a:cs typeface="Trebuchet MS"/>
              </a:rPr>
              <a:t>functions</a:t>
            </a:r>
            <a:r>
              <a:rPr sz="1600" i="1" spc="35" dirty="0">
                <a:latin typeface="Trebuchet MS"/>
                <a:cs typeface="Trebuchet MS"/>
              </a:rPr>
              <a:t> </a:t>
            </a:r>
            <a:r>
              <a:rPr sz="1600" dirty="0">
                <a:latin typeface="Verdana"/>
                <a:cs typeface="Verdana"/>
              </a:rPr>
              <a:t>should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be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applied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each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layer?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1350"/>
              </a:spcBef>
            </a:pPr>
            <a:r>
              <a:rPr sz="1600" b="1" spc="160" dirty="0">
                <a:latin typeface="Arial"/>
                <a:cs typeface="Arial"/>
              </a:rPr>
              <a:t>Middle</a:t>
            </a:r>
            <a:r>
              <a:rPr sz="1600" b="1" spc="100" dirty="0">
                <a:latin typeface="Arial"/>
                <a:cs typeface="Arial"/>
              </a:rPr>
              <a:t> </a:t>
            </a:r>
            <a:r>
              <a:rPr sz="1600" b="1" spc="120" dirty="0">
                <a:latin typeface="Arial"/>
                <a:cs typeface="Arial"/>
              </a:rPr>
              <a:t>Layers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spc="-150" dirty="0">
                <a:latin typeface="Verdana"/>
                <a:cs typeface="Verdana"/>
              </a:rPr>
              <a:t>-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Should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layers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be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recurrent,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recursive,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convolutional,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etc?</a:t>
            </a:r>
            <a:endParaRPr sz="1600">
              <a:latin typeface="Verdana"/>
              <a:cs typeface="Verdana"/>
            </a:endParaRPr>
          </a:p>
          <a:p>
            <a:pPr marL="291465">
              <a:lnSpc>
                <a:spcPct val="100000"/>
              </a:lnSpc>
              <a:spcBef>
                <a:spcPts val="750"/>
              </a:spcBef>
            </a:pPr>
            <a:r>
              <a:rPr sz="1600" b="1" spc="65" dirty="0">
                <a:latin typeface="Arial"/>
                <a:cs typeface="Arial"/>
              </a:rPr>
              <a:t>Loss </a:t>
            </a:r>
            <a:r>
              <a:rPr sz="1600" b="1" spc="140" dirty="0">
                <a:latin typeface="Arial"/>
                <a:cs typeface="Arial"/>
              </a:rPr>
              <a:t>function </a:t>
            </a:r>
            <a:r>
              <a:rPr sz="1600" b="1" spc="-90" dirty="0">
                <a:latin typeface="Arial"/>
                <a:cs typeface="Arial"/>
              </a:rPr>
              <a:t>– </a:t>
            </a:r>
            <a:r>
              <a:rPr sz="1600" spc="-5" dirty="0">
                <a:latin typeface="Verdana"/>
                <a:cs typeface="Verdana"/>
              </a:rPr>
              <a:t>How </a:t>
            </a:r>
            <a:r>
              <a:rPr sz="1600" dirty="0">
                <a:latin typeface="Verdana"/>
                <a:cs typeface="Verdana"/>
              </a:rPr>
              <a:t>should </a:t>
            </a:r>
            <a:r>
              <a:rPr sz="1600" spc="15" dirty="0">
                <a:latin typeface="Verdana"/>
                <a:cs typeface="Verdana"/>
              </a:rPr>
              <a:t>we </a:t>
            </a:r>
            <a:r>
              <a:rPr sz="1600" dirty="0">
                <a:latin typeface="Verdana"/>
                <a:cs typeface="Verdana"/>
              </a:rPr>
              <a:t>measure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error?</a:t>
            </a:r>
            <a:endParaRPr sz="1600">
              <a:latin typeface="Verdana"/>
              <a:cs typeface="Verdana"/>
            </a:endParaRPr>
          </a:p>
          <a:p>
            <a:pPr marL="291465" marR="131445">
              <a:lnSpc>
                <a:spcPts val="1850"/>
              </a:lnSpc>
              <a:spcBef>
                <a:spcPts val="869"/>
              </a:spcBef>
            </a:pPr>
            <a:r>
              <a:rPr sz="1600" b="1" spc="145" dirty="0">
                <a:latin typeface="Arial"/>
                <a:cs typeface="Arial"/>
              </a:rPr>
              <a:t>Learning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165" dirty="0">
                <a:latin typeface="Arial"/>
                <a:cs typeface="Arial"/>
              </a:rPr>
              <a:t>Rate</a:t>
            </a:r>
            <a:r>
              <a:rPr sz="1600" b="1" spc="125" dirty="0">
                <a:latin typeface="Arial"/>
                <a:cs typeface="Arial"/>
              </a:rPr>
              <a:t> </a:t>
            </a:r>
            <a:r>
              <a:rPr sz="1600" spc="-150" dirty="0">
                <a:latin typeface="Verdana"/>
                <a:cs typeface="Verdana"/>
              </a:rPr>
              <a:t>-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How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aggressively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should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optimization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move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towards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local  </a:t>
            </a:r>
            <a:r>
              <a:rPr sz="1600" spc="-5" dirty="0">
                <a:latin typeface="Verdana"/>
                <a:cs typeface="Verdana"/>
              </a:rPr>
              <a:t>minimum?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614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10" dirty="0"/>
              <a:t>Practicality </a:t>
            </a:r>
            <a:r>
              <a:rPr spc="204" dirty="0"/>
              <a:t>of </a:t>
            </a:r>
            <a:r>
              <a:rPr spc="245" dirty="0"/>
              <a:t>Neural</a:t>
            </a:r>
            <a:r>
              <a:rPr spc="15" dirty="0"/>
              <a:t> </a:t>
            </a:r>
            <a:r>
              <a:rPr spc="250" dirty="0"/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84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459589"/>
            <a:ext cx="8963025" cy="34391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200"/>
              </a:spcBef>
            </a:pPr>
            <a:r>
              <a:rPr sz="1550" b="1" spc="175" dirty="0">
                <a:latin typeface="Arial"/>
                <a:cs typeface="Arial"/>
              </a:rPr>
              <a:t>Despite some </a:t>
            </a:r>
            <a:r>
              <a:rPr sz="1550" b="1" spc="165" dirty="0">
                <a:latin typeface="Arial"/>
                <a:cs typeface="Arial"/>
              </a:rPr>
              <a:t>seemingly intelligent </a:t>
            </a:r>
            <a:r>
              <a:rPr sz="1550" b="1" spc="145" dirty="0">
                <a:latin typeface="Arial"/>
                <a:cs typeface="Arial"/>
              </a:rPr>
              <a:t>applications </a:t>
            </a:r>
            <a:r>
              <a:rPr sz="1550" b="1" spc="140" dirty="0">
                <a:latin typeface="Arial"/>
                <a:cs typeface="Arial"/>
              </a:rPr>
              <a:t>like </a:t>
            </a:r>
            <a:r>
              <a:rPr sz="1550" b="1" spc="195" dirty="0">
                <a:latin typeface="Arial"/>
                <a:cs typeface="Arial"/>
              </a:rPr>
              <a:t>image </a:t>
            </a:r>
            <a:r>
              <a:rPr sz="1550" b="1" spc="155" dirty="0">
                <a:latin typeface="Arial"/>
                <a:cs typeface="Arial"/>
              </a:rPr>
              <a:t>recognition,</a:t>
            </a:r>
            <a:r>
              <a:rPr sz="1550" b="1" spc="-120" dirty="0">
                <a:latin typeface="Arial"/>
                <a:cs typeface="Arial"/>
              </a:rPr>
              <a:t> </a:t>
            </a:r>
            <a:r>
              <a:rPr sz="1550" b="1" spc="175" dirty="0">
                <a:latin typeface="Arial"/>
                <a:cs typeface="Arial"/>
              </a:rPr>
              <a:t>neural  </a:t>
            </a:r>
            <a:r>
              <a:rPr sz="1550" b="1" spc="180" dirty="0">
                <a:latin typeface="Arial"/>
                <a:cs typeface="Arial"/>
              </a:rPr>
              <a:t>networks </a:t>
            </a:r>
            <a:r>
              <a:rPr sz="1550" b="1" spc="185" dirty="0">
                <a:latin typeface="Arial"/>
                <a:cs typeface="Arial"/>
              </a:rPr>
              <a:t>have</a:t>
            </a:r>
            <a:r>
              <a:rPr sz="1550" b="1" spc="65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drawbacks:</a:t>
            </a:r>
            <a:endParaRPr sz="1550">
              <a:latin typeface="Arial"/>
              <a:cs typeface="Arial"/>
            </a:endParaRPr>
          </a:p>
          <a:p>
            <a:pPr marL="246379">
              <a:lnSpc>
                <a:spcPct val="100000"/>
              </a:lnSpc>
              <a:spcBef>
                <a:spcPts val="570"/>
              </a:spcBef>
            </a:pPr>
            <a:r>
              <a:rPr sz="1350" spc="70" dirty="0">
                <a:solidFill>
                  <a:srgbClr val="FF3333"/>
                </a:solidFill>
                <a:latin typeface="Tahoma"/>
                <a:cs typeface="Tahoma"/>
              </a:rPr>
              <a:t>Requires </a:t>
            </a:r>
            <a:r>
              <a:rPr sz="1350" b="1" spc="50" dirty="0">
                <a:solidFill>
                  <a:srgbClr val="FF3333"/>
                </a:solidFill>
                <a:latin typeface="Arial"/>
                <a:cs typeface="Arial"/>
              </a:rPr>
              <a:t>LOTS </a:t>
            </a:r>
            <a:r>
              <a:rPr sz="1350" spc="60" dirty="0">
                <a:solidFill>
                  <a:srgbClr val="FF3333"/>
                </a:solidFill>
                <a:latin typeface="Tahoma"/>
                <a:cs typeface="Tahoma"/>
              </a:rPr>
              <a:t>of </a:t>
            </a:r>
            <a:r>
              <a:rPr sz="1350" spc="85" dirty="0">
                <a:solidFill>
                  <a:srgbClr val="FF3333"/>
                </a:solidFill>
                <a:latin typeface="Tahoma"/>
                <a:cs typeface="Tahoma"/>
              </a:rPr>
              <a:t>labeled </a:t>
            </a:r>
            <a:r>
              <a:rPr sz="1350" spc="90" dirty="0">
                <a:solidFill>
                  <a:srgbClr val="FF3333"/>
                </a:solidFill>
                <a:latin typeface="Tahoma"/>
                <a:cs typeface="Tahoma"/>
              </a:rPr>
              <a:t>data </a:t>
            </a:r>
            <a:r>
              <a:rPr sz="1350" spc="55" dirty="0">
                <a:solidFill>
                  <a:srgbClr val="FF3333"/>
                </a:solidFill>
                <a:latin typeface="Tahoma"/>
                <a:cs typeface="Tahoma"/>
              </a:rPr>
              <a:t>for</a:t>
            </a:r>
            <a:r>
              <a:rPr sz="1350" spc="-300" dirty="0">
                <a:solidFill>
                  <a:srgbClr val="FF3333"/>
                </a:solidFill>
                <a:latin typeface="Tahoma"/>
                <a:cs typeface="Tahoma"/>
              </a:rPr>
              <a:t> </a:t>
            </a:r>
            <a:r>
              <a:rPr sz="1350" spc="70" dirty="0">
                <a:solidFill>
                  <a:srgbClr val="FF3333"/>
                </a:solidFill>
                <a:latin typeface="Tahoma"/>
                <a:cs typeface="Tahoma"/>
              </a:rPr>
              <a:t>training.</a:t>
            </a:r>
            <a:endParaRPr sz="1350">
              <a:latin typeface="Tahoma"/>
              <a:cs typeface="Tahoma"/>
            </a:endParaRPr>
          </a:p>
          <a:p>
            <a:pPr marL="246379">
              <a:lnSpc>
                <a:spcPct val="100000"/>
              </a:lnSpc>
              <a:spcBef>
                <a:spcPts val="620"/>
              </a:spcBef>
            </a:pPr>
            <a:r>
              <a:rPr sz="1350" spc="65" dirty="0">
                <a:latin typeface="Tahoma"/>
                <a:cs typeface="Tahoma"/>
              </a:rPr>
              <a:t>Difficult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55" dirty="0">
                <a:latin typeface="Tahoma"/>
                <a:cs typeface="Tahoma"/>
              </a:rPr>
              <a:t>for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the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data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scientist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to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understand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convoluted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layers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and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nodes.</a:t>
            </a:r>
            <a:endParaRPr sz="1350">
              <a:latin typeface="Tahoma"/>
              <a:cs typeface="Tahoma"/>
            </a:endParaRPr>
          </a:p>
          <a:p>
            <a:pPr marL="246379">
              <a:lnSpc>
                <a:spcPct val="100000"/>
              </a:lnSpc>
              <a:spcBef>
                <a:spcPts val="610"/>
              </a:spcBef>
            </a:pPr>
            <a:r>
              <a:rPr sz="1350" spc="90" dirty="0">
                <a:latin typeface="Tahoma"/>
                <a:cs typeface="Tahoma"/>
              </a:rPr>
              <a:t>Has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110" dirty="0">
                <a:latin typeface="Tahoma"/>
                <a:cs typeface="Tahoma"/>
              </a:rPr>
              <a:t>a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quick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diminishing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65" dirty="0">
                <a:latin typeface="Tahoma"/>
                <a:cs typeface="Tahoma"/>
              </a:rPr>
              <a:t>return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55" dirty="0">
                <a:latin typeface="Tahoma"/>
                <a:cs typeface="Tahoma"/>
              </a:rPr>
              <a:t>for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problem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spaces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outside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60" dirty="0">
                <a:latin typeface="Tahoma"/>
                <a:cs typeface="Tahoma"/>
              </a:rPr>
              <a:t>of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105" dirty="0">
                <a:latin typeface="Tahoma"/>
                <a:cs typeface="Tahoma"/>
              </a:rPr>
              <a:t>image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and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natural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language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processing.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 marR="1002665">
              <a:lnSpc>
                <a:spcPct val="100000"/>
              </a:lnSpc>
              <a:spcBef>
                <a:spcPts val="1165"/>
              </a:spcBef>
            </a:pPr>
            <a:r>
              <a:rPr sz="1550" b="1" spc="180" dirty="0">
                <a:latin typeface="Arial"/>
                <a:cs typeface="Arial"/>
              </a:rPr>
              <a:t>Neural</a:t>
            </a:r>
            <a:r>
              <a:rPr sz="1550" b="1" spc="110" dirty="0">
                <a:latin typeface="Arial"/>
                <a:cs typeface="Arial"/>
              </a:rPr>
              <a:t> </a:t>
            </a:r>
            <a:r>
              <a:rPr sz="1550" b="1" spc="180" dirty="0">
                <a:latin typeface="Arial"/>
                <a:cs typeface="Arial"/>
              </a:rPr>
              <a:t>networks</a:t>
            </a:r>
            <a:r>
              <a:rPr sz="1550" b="1" spc="125" dirty="0">
                <a:latin typeface="Arial"/>
                <a:cs typeface="Arial"/>
              </a:rPr>
              <a:t> </a:t>
            </a:r>
            <a:r>
              <a:rPr sz="1550" b="1" spc="200" dirty="0">
                <a:latin typeface="Arial"/>
                <a:cs typeface="Arial"/>
              </a:rPr>
              <a:t>generate</a:t>
            </a:r>
            <a:r>
              <a:rPr sz="1550" b="1" spc="125" dirty="0">
                <a:latin typeface="Arial"/>
                <a:cs typeface="Arial"/>
              </a:rPr>
              <a:t> </a:t>
            </a:r>
            <a:r>
              <a:rPr sz="1550" b="1" spc="190" dirty="0">
                <a:latin typeface="Arial"/>
                <a:cs typeface="Arial"/>
              </a:rPr>
              <a:t>excitement</a:t>
            </a:r>
            <a:r>
              <a:rPr sz="1550" b="1" spc="110" dirty="0">
                <a:latin typeface="Arial"/>
                <a:cs typeface="Arial"/>
              </a:rPr>
              <a:t> </a:t>
            </a:r>
            <a:r>
              <a:rPr sz="1550" b="1" spc="160" dirty="0">
                <a:latin typeface="Arial"/>
                <a:cs typeface="Arial"/>
              </a:rPr>
              <a:t>because</a:t>
            </a:r>
            <a:r>
              <a:rPr sz="1550" b="1" spc="120" dirty="0">
                <a:latin typeface="Arial"/>
                <a:cs typeface="Arial"/>
              </a:rPr>
              <a:t> </a:t>
            </a:r>
            <a:r>
              <a:rPr sz="1550" b="1" spc="204" dirty="0">
                <a:latin typeface="Arial"/>
                <a:cs typeface="Arial"/>
              </a:rPr>
              <a:t>many</a:t>
            </a:r>
            <a:r>
              <a:rPr sz="1550" b="1" spc="114" dirty="0">
                <a:latin typeface="Arial"/>
                <a:cs typeface="Arial"/>
              </a:rPr>
              <a:t> </a:t>
            </a:r>
            <a:r>
              <a:rPr sz="1550" b="1" spc="170" dirty="0">
                <a:latin typeface="Arial"/>
                <a:cs typeface="Arial"/>
              </a:rPr>
              <a:t>believe</a:t>
            </a:r>
            <a:r>
              <a:rPr sz="1550" b="1" spc="125" dirty="0">
                <a:latin typeface="Arial"/>
                <a:cs typeface="Arial"/>
              </a:rPr>
              <a:t> </a:t>
            </a:r>
            <a:r>
              <a:rPr sz="1550" b="1" spc="195" dirty="0">
                <a:latin typeface="Arial"/>
                <a:cs typeface="Arial"/>
              </a:rPr>
              <a:t>they</a:t>
            </a:r>
            <a:r>
              <a:rPr sz="1550" b="1" spc="114" dirty="0">
                <a:latin typeface="Arial"/>
                <a:cs typeface="Arial"/>
              </a:rPr>
              <a:t> </a:t>
            </a:r>
            <a:r>
              <a:rPr sz="1550" b="1" spc="140" dirty="0">
                <a:latin typeface="Arial"/>
                <a:cs typeface="Arial"/>
              </a:rPr>
              <a:t>will  </a:t>
            </a:r>
            <a:r>
              <a:rPr sz="1550" b="1" spc="170" dirty="0">
                <a:latin typeface="Arial"/>
                <a:cs typeface="Arial"/>
              </a:rPr>
              <a:t>generalize </a:t>
            </a:r>
            <a:r>
              <a:rPr sz="1550" b="1" spc="135" dirty="0">
                <a:latin typeface="Arial"/>
                <a:cs typeface="Arial"/>
              </a:rPr>
              <a:t>solutions </a:t>
            </a:r>
            <a:r>
              <a:rPr sz="1550" b="1" spc="185" dirty="0">
                <a:latin typeface="Arial"/>
                <a:cs typeface="Arial"/>
              </a:rPr>
              <a:t>to </a:t>
            </a:r>
            <a:r>
              <a:rPr sz="1550" b="1" spc="180" dirty="0">
                <a:latin typeface="Arial"/>
                <a:cs typeface="Arial"/>
              </a:rPr>
              <a:t>most </a:t>
            </a:r>
            <a:r>
              <a:rPr sz="1550" b="1" spc="165" dirty="0">
                <a:latin typeface="Arial"/>
                <a:cs typeface="Arial"/>
              </a:rPr>
              <a:t>problems </a:t>
            </a:r>
            <a:r>
              <a:rPr sz="1550" b="1" spc="175" dirty="0">
                <a:latin typeface="Arial"/>
                <a:cs typeface="Arial"/>
              </a:rPr>
              <a:t>one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spc="130" dirty="0">
                <a:latin typeface="Arial"/>
                <a:cs typeface="Arial"/>
              </a:rPr>
              <a:t>day.</a:t>
            </a:r>
            <a:endParaRPr sz="1550">
              <a:latin typeface="Arial"/>
              <a:cs typeface="Arial"/>
            </a:endParaRPr>
          </a:p>
          <a:p>
            <a:pPr marL="246379" marR="331470">
              <a:lnSpc>
                <a:spcPts val="1550"/>
              </a:lnSpc>
              <a:spcBef>
                <a:spcPts val="730"/>
              </a:spcBef>
            </a:pPr>
            <a:r>
              <a:rPr sz="1350" spc="-10" dirty="0">
                <a:latin typeface="Tahoma"/>
                <a:cs typeface="Tahoma"/>
              </a:rPr>
              <a:t>In </a:t>
            </a:r>
            <a:r>
              <a:rPr sz="1350" spc="70" dirty="0">
                <a:latin typeface="Tahoma"/>
                <a:cs typeface="Tahoma"/>
              </a:rPr>
              <a:t>reality,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specialized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and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incumbent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algorithms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65" dirty="0">
                <a:latin typeface="Tahoma"/>
                <a:cs typeface="Tahoma"/>
              </a:rPr>
              <a:t>will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outperform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neural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networks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55" dirty="0">
                <a:latin typeface="Tahoma"/>
                <a:cs typeface="Tahoma"/>
              </a:rPr>
              <a:t>for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100" dirty="0">
                <a:latin typeface="Tahoma"/>
                <a:cs typeface="Tahoma"/>
              </a:rPr>
              <a:t>most</a:t>
            </a:r>
            <a:r>
              <a:rPr sz="1350" spc="1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practical  </a:t>
            </a:r>
            <a:r>
              <a:rPr sz="1350" spc="75" dirty="0">
                <a:latin typeface="Tahoma"/>
                <a:cs typeface="Tahoma"/>
              </a:rPr>
              <a:t>problems.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46379" marR="118745">
              <a:lnSpc>
                <a:spcPts val="1550"/>
              </a:lnSpc>
              <a:spcBef>
                <a:spcPts val="1195"/>
              </a:spcBef>
            </a:pPr>
            <a:r>
              <a:rPr sz="1350" spc="70" dirty="0">
                <a:latin typeface="Tahoma"/>
                <a:cs typeface="Tahoma"/>
              </a:rPr>
              <a:t>There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are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114" dirty="0">
                <a:latin typeface="Tahoma"/>
                <a:cs typeface="Tahoma"/>
              </a:rPr>
              <a:t>many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105" dirty="0">
                <a:latin typeface="Tahoma"/>
                <a:cs typeface="Tahoma"/>
              </a:rPr>
              <a:t>academic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papers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citing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research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applying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5" dirty="0">
                <a:latin typeface="Tahoma"/>
                <a:cs typeface="Tahoma"/>
              </a:rPr>
              <a:t>neural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networks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to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the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55" dirty="0">
                <a:latin typeface="Tahoma"/>
                <a:cs typeface="Tahoma"/>
              </a:rPr>
              <a:t>Traveling</a:t>
            </a:r>
            <a:r>
              <a:rPr sz="1350" spc="-25" dirty="0">
                <a:latin typeface="Tahoma"/>
                <a:cs typeface="Tahoma"/>
              </a:rPr>
              <a:t> </a:t>
            </a:r>
            <a:r>
              <a:rPr sz="1350" spc="100" dirty="0">
                <a:latin typeface="Tahoma"/>
                <a:cs typeface="Tahoma"/>
              </a:rPr>
              <a:t>Salesman  </a:t>
            </a:r>
            <a:r>
              <a:rPr sz="1350" spc="75" dirty="0">
                <a:latin typeface="Tahoma"/>
                <a:cs typeface="Tahoma"/>
              </a:rPr>
              <a:t>Problem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95" dirty="0">
                <a:latin typeface="Tahoma"/>
                <a:cs typeface="Tahoma"/>
              </a:rPr>
              <a:t>and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while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this</a:t>
            </a:r>
            <a:r>
              <a:rPr sz="1350" spc="-5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is</a:t>
            </a:r>
            <a:r>
              <a:rPr sz="1350" dirty="0">
                <a:latin typeface="Tahoma"/>
                <a:cs typeface="Tahoma"/>
              </a:rPr>
              <a:t> </a:t>
            </a:r>
            <a:r>
              <a:rPr sz="1350" spc="70" dirty="0">
                <a:latin typeface="Tahoma"/>
                <a:cs typeface="Tahoma"/>
              </a:rPr>
              <a:t>interesting,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90" dirty="0">
                <a:latin typeface="Tahoma"/>
                <a:cs typeface="Tahoma"/>
              </a:rPr>
              <a:t>the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75" dirty="0">
                <a:latin typeface="Tahoma"/>
                <a:cs typeface="Tahoma"/>
              </a:rPr>
              <a:t>results</a:t>
            </a:r>
            <a:r>
              <a:rPr sz="1350" spc="-15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are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80" dirty="0">
                <a:latin typeface="Tahoma"/>
                <a:cs typeface="Tahoma"/>
              </a:rPr>
              <a:t>underwhelming.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608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0" dirty="0">
                <a:solidFill>
                  <a:srgbClr val="FFFFFF"/>
                </a:solidFill>
                <a:latin typeface="Arial"/>
                <a:cs typeface="Arial"/>
              </a:rPr>
              <a:t>Learn </a:t>
            </a:r>
            <a:r>
              <a:rPr sz="2400" b="1" spc="27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400" b="1" spc="225" dirty="0">
                <a:solidFill>
                  <a:srgbClr val="FFFFFF"/>
                </a:solidFill>
                <a:latin typeface="Arial"/>
                <a:cs typeface="Arial"/>
              </a:rPr>
              <a:t>About </a:t>
            </a:r>
            <a:r>
              <a:rPr sz="2400" b="1" spc="245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50" dirty="0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5490" y="1812650"/>
            <a:ext cx="2395219" cy="299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300" y="2269850"/>
            <a:ext cx="3931920" cy="221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709" y="1812649"/>
            <a:ext cx="2924810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45" dirty="0">
                <a:latin typeface="Tahoma"/>
                <a:cs typeface="Tahoma"/>
              </a:rPr>
              <a:t>3Blue1Brown </a:t>
            </a:r>
            <a:r>
              <a:rPr sz="1950" spc="-5" dirty="0">
                <a:latin typeface="Tahoma"/>
                <a:cs typeface="Tahoma"/>
              </a:rPr>
              <a:t>-</a:t>
            </a:r>
            <a:r>
              <a:rPr sz="1950" spc="-160" dirty="0">
                <a:latin typeface="Tahoma"/>
                <a:cs typeface="Tahoma"/>
              </a:rPr>
              <a:t> </a:t>
            </a:r>
            <a:r>
              <a:rPr sz="1950" spc="40" dirty="0">
                <a:latin typeface="Tahoma"/>
                <a:cs typeface="Tahoma"/>
              </a:rPr>
              <a:t>YouTube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76490" y="1812650"/>
            <a:ext cx="2199640" cy="3013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85</a:t>
            </a:fld>
            <a:endParaRPr spc="2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979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80">
                <a:moveTo>
                  <a:pt x="9720580" y="0"/>
                </a:moveTo>
                <a:lnTo>
                  <a:pt x="0" y="0"/>
                </a:lnTo>
                <a:lnTo>
                  <a:pt x="0" y="944880"/>
                </a:lnTo>
                <a:lnTo>
                  <a:pt x="9720580" y="944880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60309" y="5129889"/>
            <a:ext cx="2519680" cy="405130"/>
          </a:xfrm>
          <a:custGeom>
            <a:avLst/>
            <a:gdLst/>
            <a:ahLst/>
            <a:cxnLst/>
            <a:rect l="l" t="t" r="r" b="b"/>
            <a:pathLst>
              <a:path w="2519679" h="405129">
                <a:moveTo>
                  <a:pt x="2519680" y="0"/>
                </a:moveTo>
                <a:lnTo>
                  <a:pt x="0" y="0"/>
                </a:lnTo>
                <a:lnTo>
                  <a:pt x="0" y="405130"/>
                </a:lnTo>
                <a:lnTo>
                  <a:pt x="2519680" y="405130"/>
                </a:lnTo>
                <a:lnTo>
                  <a:pt x="25196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430" y="5129889"/>
            <a:ext cx="6479540" cy="405130"/>
          </a:xfrm>
          <a:custGeom>
            <a:avLst/>
            <a:gdLst/>
            <a:ahLst/>
            <a:cxnLst/>
            <a:rect l="l" t="t" r="r" b="b"/>
            <a:pathLst>
              <a:path w="6479540" h="405129">
                <a:moveTo>
                  <a:pt x="6479540" y="0"/>
                </a:moveTo>
                <a:lnTo>
                  <a:pt x="0" y="0"/>
                </a:lnTo>
                <a:lnTo>
                  <a:pt x="0" y="405130"/>
                </a:lnTo>
                <a:lnTo>
                  <a:pt x="6479540" y="405130"/>
                </a:lnTo>
                <a:lnTo>
                  <a:pt x="6479540" y="0"/>
                </a:lnTo>
                <a:close/>
              </a:path>
            </a:pathLst>
          </a:custGeom>
          <a:solidFill>
            <a:srgbClr val="BCC2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339" y="5129889"/>
            <a:ext cx="539750" cy="405130"/>
          </a:xfrm>
          <a:custGeom>
            <a:avLst/>
            <a:gdLst/>
            <a:ahLst/>
            <a:cxnLst/>
            <a:rect l="l" t="t" r="r" b="b"/>
            <a:pathLst>
              <a:path w="539750" h="405129">
                <a:moveTo>
                  <a:pt x="539750" y="0"/>
                </a:moveTo>
                <a:lnTo>
                  <a:pt x="0" y="0"/>
                </a:lnTo>
                <a:lnTo>
                  <a:pt x="0" y="405130"/>
                </a:lnTo>
                <a:lnTo>
                  <a:pt x="539750" y="405130"/>
                </a:lnTo>
                <a:lnTo>
                  <a:pt x="53975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574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Also </a:t>
            </a:r>
            <a:r>
              <a:rPr spc="235" dirty="0"/>
              <a:t>Read </a:t>
            </a:r>
            <a:r>
              <a:rPr spc="305" dirty="0"/>
              <a:t>My </a:t>
            </a:r>
            <a:r>
              <a:rPr spc="225" dirty="0"/>
              <a:t>Recent </a:t>
            </a:r>
            <a:r>
              <a:rPr spc="165" dirty="0"/>
              <a:t>Blog</a:t>
            </a:r>
            <a:r>
              <a:rPr spc="-95" dirty="0"/>
              <a:t> </a:t>
            </a:r>
            <a:r>
              <a:rPr spc="200" dirty="0"/>
              <a:t>Article</a:t>
            </a:r>
          </a:p>
        </p:txBody>
      </p:sp>
      <p:sp>
        <p:nvSpPr>
          <p:cNvPr id="7" name="object 7"/>
          <p:cNvSpPr/>
          <p:nvPr/>
        </p:nvSpPr>
        <p:spPr>
          <a:xfrm>
            <a:off x="2453639" y="1186539"/>
            <a:ext cx="4699000" cy="3808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86</a:t>
            </a:fld>
            <a:endParaRPr spc="25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56619"/>
            <a:ext cx="2171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9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4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8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87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355450"/>
            <a:ext cx="86880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950" b="1" spc="155" dirty="0">
                <a:latin typeface="Arial"/>
                <a:cs typeface="Arial"/>
              </a:rPr>
              <a:t>Kotlin </a:t>
            </a:r>
            <a:r>
              <a:rPr sz="1950" b="1" spc="200" dirty="0">
                <a:latin typeface="Arial"/>
                <a:cs typeface="Arial"/>
              </a:rPr>
              <a:t>Neural </a:t>
            </a:r>
            <a:r>
              <a:rPr sz="1950" b="1" spc="225" dirty="0">
                <a:latin typeface="Arial"/>
                <a:cs typeface="Arial"/>
              </a:rPr>
              <a:t>Network </a:t>
            </a:r>
            <a:r>
              <a:rPr sz="1950" b="1" spc="185" dirty="0">
                <a:latin typeface="Arial"/>
                <a:cs typeface="Arial"/>
              </a:rPr>
              <a:t>Example  </a:t>
            </a:r>
            <a:r>
              <a:rPr sz="1950" b="1" spc="175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https://github.com/thomasnield/kotlin_simple_neural_network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2BCC-E155-4297-A05A-320D6923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P versus NP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1EFB6D-3395-4D7E-8AB4-8572CBEA59A6}"/>
              </a:ext>
            </a:extLst>
          </p:cNvPr>
          <p:cNvSpPr txBox="1">
            <a:spLocks/>
          </p:cNvSpPr>
          <p:nvPr/>
        </p:nvSpPr>
        <p:spPr>
          <a:xfrm>
            <a:off x="346709" y="1311275"/>
            <a:ext cx="6066791" cy="36156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ysClr val="windowText" lastClr="000000"/>
                </a:solidFill>
              </a:rPr>
              <a:t>Another problem to be aware of in optimization and machine learning is the </a:t>
            </a:r>
            <a:r>
              <a:rPr lang="en-US" b="1" kern="0" dirty="0">
                <a:solidFill>
                  <a:srgbClr val="D24726"/>
                </a:solidFill>
              </a:rPr>
              <a:t>P versus NP problem</a:t>
            </a:r>
            <a:r>
              <a:rPr lang="en-US" b="1" kern="0" dirty="0">
                <a:solidFill>
                  <a:sysClr val="windowText" lastClr="000000"/>
                </a:solidFill>
              </a:rPr>
              <a:t>. </a:t>
            </a:r>
          </a:p>
          <a:p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If P = NP, that would mean solutions to hard problems (like optimization and machine learning) can be calculated just as quickly as they are verified.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While P = NP has been neither proven or disproven in the past 50 years, more scientists are coming to believe P does not equal NP.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This is a major limitation to the capabilities of machine learning and optimization, as it means complexity will always limit what we can do.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3F53B-6594-4FE8-BBFE-ACE4B5DEF763}"/>
              </a:ext>
            </a:extLst>
          </p:cNvPr>
          <p:cNvSpPr txBox="1"/>
          <p:nvPr/>
        </p:nvSpPr>
        <p:spPr>
          <a:xfrm>
            <a:off x="7150591" y="2848542"/>
            <a:ext cx="2393542" cy="27054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>
              <a:spcAft>
                <a:spcPts val="2000"/>
              </a:spcAft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 – The P versus NP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E2573-1FF0-4578-BD50-B347C01C675A}"/>
              </a:ext>
            </a:extLst>
          </p:cNvPr>
          <p:cNvSpPr txBox="1"/>
          <p:nvPr/>
        </p:nvSpPr>
        <p:spPr>
          <a:xfrm>
            <a:off x="7072594" y="4868786"/>
            <a:ext cx="2549537" cy="27054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l">
              <a:spcAft>
                <a:spcPts val="2000"/>
              </a:spcAft>
            </a:pPr>
            <a:r>
              <a:rPr 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Traveling Salesman (2012 Thriller Film)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D01AC5A0-29EA-4ED7-8F7E-2AC8312F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21" y="1199391"/>
            <a:ext cx="2870438" cy="1628421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3F1F0D9C-65A5-4259-A02A-5623E13BD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831" y="3179726"/>
            <a:ext cx="2893417" cy="16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35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8FC4-983D-4897-A123-DFA696EC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" y="556619"/>
            <a:ext cx="9390380" cy="369332"/>
          </a:xfrm>
        </p:spPr>
        <p:txBody>
          <a:bodyPr/>
          <a:lstStyle/>
          <a:p>
            <a:r>
              <a:rPr lang="en-US" dirty="0"/>
              <a:t>No Free Lunch Theorem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264FB7-E445-413C-8A06-5FAAD7118243}"/>
              </a:ext>
            </a:extLst>
          </p:cNvPr>
          <p:cNvSpPr txBox="1">
            <a:spLocks/>
          </p:cNvSpPr>
          <p:nvPr/>
        </p:nvSpPr>
        <p:spPr>
          <a:xfrm>
            <a:off x="346710" y="1235075"/>
            <a:ext cx="9390380" cy="4974336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ysClr val="windowText" lastClr="000000"/>
                </a:solidFill>
              </a:rPr>
              <a:t>In machine learning and optimization, an unfortunate reality is you will need to customize models to every problem. </a:t>
            </a:r>
          </a:p>
          <a:p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A given temperature schedule can work well with one Traveling Salesman Problem, but not as well with another.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ysClr val="windowText" lastClr="000000"/>
                </a:solidFill>
              </a:rPr>
              <a:t>A set of weights for one deep learning problem recognizing cats will not work with another recognizing dogs. </a:t>
            </a:r>
          </a:p>
          <a:p>
            <a:endParaRPr lang="en-US" b="1" kern="0" dirty="0">
              <a:solidFill>
                <a:sysClr val="windowText" lastClr="000000"/>
              </a:solidFill>
            </a:endParaRPr>
          </a:p>
          <a:p>
            <a:r>
              <a:rPr lang="en-US" b="1" kern="0" dirty="0">
                <a:solidFill>
                  <a:sysClr val="windowText" lastClr="000000"/>
                </a:solidFill>
              </a:rPr>
              <a:t>This is know as the </a:t>
            </a:r>
            <a:r>
              <a:rPr lang="en-US" b="1" kern="0" dirty="0">
                <a:solidFill>
                  <a:srgbClr val="D24726"/>
                </a:solidFill>
              </a:rPr>
              <a:t>no free lunch theorem</a:t>
            </a:r>
            <a:r>
              <a:rPr lang="en-US" b="1" kern="0" dirty="0">
                <a:solidFill>
                  <a:sysClr val="windowText" lastClr="000000"/>
                </a:solidFill>
              </a:rPr>
              <a:t>, and because of it you should rarely expect a silver bullet implementation of any algorithm. You will always need to experiment with parameters and manually adapt to new situations. </a:t>
            </a:r>
          </a:p>
          <a:p>
            <a:endParaRPr lang="en-US" b="1" kern="0" dirty="0">
              <a:solidFill>
                <a:sysClr val="windowText" lastClr="000000"/>
              </a:solidFill>
            </a:endParaRPr>
          </a:p>
          <a:p>
            <a:r>
              <a:rPr lang="en-US" kern="0" dirty="0">
                <a:solidFill>
                  <a:sysClr val="windowText" lastClr="000000"/>
                </a:solidFill>
                <a:hlinkClick r:id="rId2"/>
              </a:rPr>
              <a:t>https://en.wikipedia.org/wiki/No_free_lunch_in_search_and_optimization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2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148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The </a:t>
            </a:r>
            <a:r>
              <a:rPr spc="270" dirty="0"/>
              <a:t>Monty </a:t>
            </a:r>
            <a:r>
              <a:rPr spc="215" dirty="0"/>
              <a:t>Hall</a:t>
            </a:r>
            <a:r>
              <a:rPr spc="-30" dirty="0"/>
              <a:t> </a:t>
            </a:r>
            <a:r>
              <a:rPr spc="229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7223759" y="2194919"/>
            <a:ext cx="1539240" cy="153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4280" y="2652119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79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4280" y="26521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4359" y="31093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0" y="2749910"/>
            <a:ext cx="267970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59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40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40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4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59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519" y="2286360"/>
            <a:ext cx="1539240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563879" y="0"/>
                </a:moveTo>
                <a:lnTo>
                  <a:pt x="76200" y="0"/>
                </a:ln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39" y="2743560"/>
            <a:ext cx="640080" cy="457200"/>
          </a:xfrm>
          <a:custGeom>
            <a:avLst/>
            <a:gdLst/>
            <a:ahLst/>
            <a:cxnLst/>
            <a:rect l="l" t="t" r="r" b="b"/>
            <a:pathLst>
              <a:path w="640080" h="457200">
                <a:moveTo>
                  <a:pt x="76200" y="0"/>
                </a:moveTo>
                <a:lnTo>
                  <a:pt x="48220" y="6548"/>
                </a:lnTo>
                <a:lnTo>
                  <a:pt x="23812" y="23812"/>
                </a:lnTo>
                <a:lnTo>
                  <a:pt x="6548" y="48220"/>
                </a:lnTo>
                <a:lnTo>
                  <a:pt x="0" y="76200"/>
                </a:lnTo>
                <a:lnTo>
                  <a:pt x="0" y="381000"/>
                </a:lnTo>
                <a:lnTo>
                  <a:pt x="6548" y="408979"/>
                </a:lnTo>
                <a:lnTo>
                  <a:pt x="23812" y="433387"/>
                </a:lnTo>
                <a:lnTo>
                  <a:pt x="48220" y="450651"/>
                </a:lnTo>
                <a:lnTo>
                  <a:pt x="76200" y="457200"/>
                </a:lnTo>
                <a:lnTo>
                  <a:pt x="563879" y="457200"/>
                </a:lnTo>
                <a:lnTo>
                  <a:pt x="591859" y="450651"/>
                </a:lnTo>
                <a:lnTo>
                  <a:pt x="616267" y="433387"/>
                </a:lnTo>
                <a:lnTo>
                  <a:pt x="633531" y="408979"/>
                </a:lnTo>
                <a:lnTo>
                  <a:pt x="640079" y="381000"/>
                </a:lnTo>
                <a:lnTo>
                  <a:pt x="640079" y="76200"/>
                </a:lnTo>
                <a:lnTo>
                  <a:pt x="633531" y="48220"/>
                </a:lnTo>
                <a:lnTo>
                  <a:pt x="616267" y="23812"/>
                </a:lnTo>
                <a:lnTo>
                  <a:pt x="591859" y="6548"/>
                </a:lnTo>
                <a:lnTo>
                  <a:pt x="563879" y="0"/>
                </a:lnTo>
                <a:lnTo>
                  <a:pt x="76200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039" y="27435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3200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8779" y="2841350"/>
            <a:ext cx="267969" cy="267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7650" y="2103479"/>
            <a:ext cx="1703070" cy="170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4559" y="2523850"/>
            <a:ext cx="361950" cy="361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79" y="1920599"/>
            <a:ext cx="2376170" cy="19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08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8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752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60169" y="2586079"/>
            <a:ext cx="93726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</a:pPr>
            <a:r>
              <a:rPr sz="1800" spc="25" dirty="0">
                <a:latin typeface="Tahoma"/>
                <a:cs typeface="Tahoma"/>
              </a:rPr>
              <a:t>?%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57600" y="1920599"/>
            <a:ext cx="2376170" cy="1920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7600" y="1920600"/>
            <a:ext cx="2377440" cy="1920239"/>
          </a:xfrm>
          <a:custGeom>
            <a:avLst/>
            <a:gdLst/>
            <a:ahLst/>
            <a:cxnLst/>
            <a:rect l="l" t="t" r="r" b="b"/>
            <a:pathLst>
              <a:path w="2377440" h="1920239">
                <a:moveTo>
                  <a:pt x="320039" y="0"/>
                </a:moveTo>
                <a:lnTo>
                  <a:pt x="276518" y="3847"/>
                </a:lnTo>
                <a:lnTo>
                  <a:pt x="233718" y="14907"/>
                </a:lnTo>
                <a:lnTo>
                  <a:pt x="192360" y="32460"/>
                </a:lnTo>
                <a:lnTo>
                  <a:pt x="153167" y="55784"/>
                </a:lnTo>
                <a:lnTo>
                  <a:pt x="116859" y="84157"/>
                </a:lnTo>
                <a:lnTo>
                  <a:pt x="84157" y="116859"/>
                </a:lnTo>
                <a:lnTo>
                  <a:pt x="55784" y="153167"/>
                </a:lnTo>
                <a:lnTo>
                  <a:pt x="32460" y="192360"/>
                </a:lnTo>
                <a:lnTo>
                  <a:pt x="14907" y="233718"/>
                </a:lnTo>
                <a:lnTo>
                  <a:pt x="3847" y="276518"/>
                </a:lnTo>
                <a:lnTo>
                  <a:pt x="0" y="320039"/>
                </a:lnTo>
                <a:lnTo>
                  <a:pt x="0" y="1600200"/>
                </a:lnTo>
                <a:lnTo>
                  <a:pt x="3847" y="1643721"/>
                </a:lnTo>
                <a:lnTo>
                  <a:pt x="14907" y="1686521"/>
                </a:lnTo>
                <a:lnTo>
                  <a:pt x="32460" y="1727879"/>
                </a:lnTo>
                <a:lnTo>
                  <a:pt x="55784" y="1767072"/>
                </a:lnTo>
                <a:lnTo>
                  <a:pt x="84157" y="1803380"/>
                </a:lnTo>
                <a:lnTo>
                  <a:pt x="116859" y="1836082"/>
                </a:lnTo>
                <a:lnTo>
                  <a:pt x="153167" y="1864455"/>
                </a:lnTo>
                <a:lnTo>
                  <a:pt x="192360" y="1887779"/>
                </a:lnTo>
                <a:lnTo>
                  <a:pt x="233718" y="1905332"/>
                </a:lnTo>
                <a:lnTo>
                  <a:pt x="276518" y="1916392"/>
                </a:lnTo>
                <a:lnTo>
                  <a:pt x="320039" y="1920239"/>
                </a:lnTo>
                <a:lnTo>
                  <a:pt x="2057400" y="1920239"/>
                </a:lnTo>
                <a:lnTo>
                  <a:pt x="2100921" y="1916392"/>
                </a:lnTo>
                <a:lnTo>
                  <a:pt x="2143721" y="1905332"/>
                </a:lnTo>
                <a:lnTo>
                  <a:pt x="2185079" y="1887779"/>
                </a:lnTo>
                <a:lnTo>
                  <a:pt x="2224272" y="1864455"/>
                </a:lnTo>
                <a:lnTo>
                  <a:pt x="2260580" y="1836082"/>
                </a:lnTo>
                <a:lnTo>
                  <a:pt x="2293282" y="1803380"/>
                </a:lnTo>
                <a:lnTo>
                  <a:pt x="2321655" y="1767072"/>
                </a:lnTo>
                <a:lnTo>
                  <a:pt x="2344979" y="1727879"/>
                </a:lnTo>
                <a:lnTo>
                  <a:pt x="2362532" y="1686521"/>
                </a:lnTo>
                <a:lnTo>
                  <a:pt x="2373592" y="1643721"/>
                </a:lnTo>
                <a:lnTo>
                  <a:pt x="2377440" y="1600200"/>
                </a:lnTo>
                <a:lnTo>
                  <a:pt x="2377440" y="320039"/>
                </a:lnTo>
                <a:lnTo>
                  <a:pt x="2373592" y="276518"/>
                </a:lnTo>
                <a:lnTo>
                  <a:pt x="2362532" y="233718"/>
                </a:lnTo>
                <a:lnTo>
                  <a:pt x="2344979" y="192360"/>
                </a:lnTo>
                <a:lnTo>
                  <a:pt x="2321655" y="153167"/>
                </a:lnTo>
                <a:lnTo>
                  <a:pt x="2293282" y="116859"/>
                </a:lnTo>
                <a:lnTo>
                  <a:pt x="2260580" y="84157"/>
                </a:lnTo>
                <a:lnTo>
                  <a:pt x="2224272" y="55784"/>
                </a:lnTo>
                <a:lnTo>
                  <a:pt x="2185079" y="32460"/>
                </a:lnTo>
                <a:lnTo>
                  <a:pt x="2143721" y="14907"/>
                </a:lnTo>
                <a:lnTo>
                  <a:pt x="2100921" y="3847"/>
                </a:lnTo>
                <a:lnTo>
                  <a:pt x="2057400" y="0"/>
                </a:lnTo>
                <a:lnTo>
                  <a:pt x="320039" y="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7600" y="192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5040" y="384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77690" y="2586079"/>
            <a:ext cx="93726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DOOR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1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</a:pPr>
            <a:r>
              <a:rPr sz="1800" spc="25" dirty="0">
                <a:latin typeface="Tahoma"/>
                <a:cs typeface="Tahoma"/>
              </a:rPr>
              <a:t>?%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</a:t>
            </a:fld>
            <a:endParaRPr spc="250" dirty="0"/>
          </a:p>
        </p:txBody>
      </p:sp>
      <p:sp>
        <p:nvSpPr>
          <p:cNvPr id="30" name="object 30"/>
          <p:cNvSpPr txBox="1"/>
          <p:nvPr/>
        </p:nvSpPr>
        <p:spPr>
          <a:xfrm>
            <a:off x="626109" y="4313280"/>
            <a:ext cx="607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Arial"/>
                <a:cs typeface="Arial"/>
              </a:rPr>
              <a:t>HINT: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spc="110" dirty="0">
                <a:latin typeface="Tahoma"/>
                <a:cs typeface="Tahoma"/>
              </a:rPr>
              <a:t>The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25" dirty="0">
                <a:latin typeface="Tahoma"/>
                <a:cs typeface="Tahoma"/>
              </a:rPr>
              <a:t>prize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probability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90" dirty="0">
                <a:latin typeface="Tahoma"/>
                <a:cs typeface="Tahoma"/>
              </a:rPr>
              <a:t>of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either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door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is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not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85" dirty="0">
                <a:latin typeface="Tahoma"/>
                <a:cs typeface="Tahoma"/>
              </a:rPr>
              <a:t>50%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5099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Use </a:t>
            </a:r>
            <a:r>
              <a:rPr spc="285" dirty="0"/>
              <a:t>the </a:t>
            </a:r>
            <a:r>
              <a:rPr spc="215" dirty="0"/>
              <a:t>Right </a:t>
            </a:r>
            <a:r>
              <a:rPr spc="195" dirty="0"/>
              <a:t>“AI” </a:t>
            </a:r>
            <a:r>
              <a:rPr spc="220" dirty="0"/>
              <a:t>for </a:t>
            </a:r>
            <a:r>
              <a:rPr spc="290" dirty="0"/>
              <a:t>the</a:t>
            </a:r>
            <a:r>
              <a:rPr spc="-114" dirty="0"/>
              <a:t> </a:t>
            </a:r>
            <a:r>
              <a:rPr spc="-10" dirty="0"/>
              <a:t>Job</a:t>
            </a:r>
          </a:p>
        </p:txBody>
      </p:sp>
      <p:sp>
        <p:nvSpPr>
          <p:cNvPr id="3" name="object 3"/>
          <p:cNvSpPr/>
          <p:nvPr/>
        </p:nvSpPr>
        <p:spPr>
          <a:xfrm>
            <a:off x="623569" y="1760579"/>
            <a:ext cx="1024890" cy="154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489" y="1289410"/>
            <a:ext cx="1624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Neural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669" y="352588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69" y="3482699"/>
            <a:ext cx="2134235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Image/Audio/Video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Recognition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70"/>
              </a:lnSpc>
            </a:pPr>
            <a:r>
              <a:rPr sz="1100" i="1" dirty="0">
                <a:latin typeface="Arial"/>
                <a:cs typeface="Arial"/>
              </a:rPr>
              <a:t>“Cat” and </a:t>
            </a:r>
            <a:r>
              <a:rPr sz="1100" i="1" spc="-5" dirty="0">
                <a:latin typeface="Arial"/>
                <a:cs typeface="Arial"/>
              </a:rPr>
              <a:t>“Dog” photo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classifier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669" y="3991969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569" y="3948789"/>
            <a:ext cx="19475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Natural language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processing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669" y="4303119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0569" y="4259939"/>
            <a:ext cx="2420620" cy="8153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195"/>
              </a:spcBef>
            </a:pPr>
            <a:r>
              <a:rPr sz="1100" b="1" spc="-5" dirty="0">
                <a:latin typeface="Arial"/>
                <a:cs typeface="Arial"/>
              </a:rPr>
              <a:t>Any </a:t>
            </a:r>
            <a:r>
              <a:rPr sz="1100" b="1" spc="-20" dirty="0">
                <a:latin typeface="Arial"/>
                <a:cs typeface="Arial"/>
              </a:rPr>
              <a:t>fuzzy, </a:t>
            </a:r>
            <a:r>
              <a:rPr sz="1100" b="1" dirty="0">
                <a:latin typeface="Arial"/>
                <a:cs typeface="Arial"/>
              </a:rPr>
              <a:t>difficult problems </a:t>
            </a:r>
            <a:r>
              <a:rPr sz="1100" b="1" spc="-5" dirty="0">
                <a:latin typeface="Arial"/>
                <a:cs typeface="Arial"/>
              </a:rPr>
              <a:t>that  have no clear model but </a:t>
            </a:r>
            <a:r>
              <a:rPr sz="1100" b="1" i="1" dirty="0">
                <a:latin typeface="Arial"/>
                <a:cs typeface="Arial"/>
              </a:rPr>
              <a:t>lots </a:t>
            </a:r>
            <a:r>
              <a:rPr sz="1100" b="1" spc="-5" dirty="0">
                <a:latin typeface="Arial"/>
                <a:cs typeface="Arial"/>
              </a:rPr>
              <a:t>of data  </a:t>
            </a:r>
            <a:r>
              <a:rPr sz="1100" i="1" spc="-5" dirty="0">
                <a:latin typeface="Arial"/>
                <a:cs typeface="Arial"/>
              </a:rPr>
              <a:t>Self-driving vehicles</a:t>
            </a:r>
            <a:endParaRPr sz="1100">
              <a:latin typeface="Arial"/>
              <a:cs typeface="Arial"/>
            </a:endParaRPr>
          </a:p>
          <a:p>
            <a:pPr marL="12700" marR="243204">
              <a:lnSpc>
                <a:spcPts val="1220"/>
              </a:lnSpc>
              <a:spcBef>
                <a:spcPts val="35"/>
              </a:spcBef>
            </a:pPr>
            <a:r>
              <a:rPr sz="1100" i="1" spc="-5" dirty="0">
                <a:latin typeface="Arial"/>
                <a:cs typeface="Arial"/>
              </a:rPr>
              <a:t>Difficult nonlinear regressions  Problems w/ mysterious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unknowns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8440" y="1314810"/>
            <a:ext cx="18726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Bayesian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Inference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2679" y="352588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9850" y="3482699"/>
            <a:ext cx="2025650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0"/>
              </a:lnSpc>
              <a:spcBef>
                <a:spcPts val="100"/>
              </a:spcBef>
            </a:pPr>
            <a:r>
              <a:rPr sz="1100" b="1" spc="-25" dirty="0">
                <a:latin typeface="Arial"/>
                <a:cs typeface="Arial"/>
              </a:rPr>
              <a:t>Text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classification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30"/>
              </a:lnSpc>
              <a:spcBef>
                <a:spcPts val="65"/>
              </a:spcBef>
            </a:pPr>
            <a:r>
              <a:rPr sz="1100" i="1" spc="-5" dirty="0">
                <a:latin typeface="Arial"/>
                <a:cs typeface="Arial"/>
              </a:rPr>
              <a:t>Email </a:t>
            </a:r>
            <a:r>
              <a:rPr sz="1100" i="1" dirty="0">
                <a:latin typeface="Arial"/>
                <a:cs typeface="Arial"/>
              </a:rPr>
              <a:t>spam, </a:t>
            </a:r>
            <a:r>
              <a:rPr sz="1100" i="1" spc="-5" dirty="0">
                <a:latin typeface="Arial"/>
                <a:cs typeface="Arial"/>
              </a:rPr>
              <a:t>sentiment analysis,  document</a:t>
            </a:r>
            <a:r>
              <a:rPr sz="1100" i="1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categorization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2679" y="414818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9850" y="4104999"/>
            <a:ext cx="17379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Document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summarization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62679" y="445933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79850" y="4416149"/>
            <a:ext cx="1774825" cy="5041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195"/>
              </a:spcBef>
            </a:pPr>
            <a:r>
              <a:rPr sz="1100" b="1" spc="-5" dirty="0">
                <a:latin typeface="Arial"/>
                <a:cs typeface="Arial"/>
              </a:rPr>
              <a:t>Probability inference  </a:t>
            </a:r>
            <a:r>
              <a:rPr sz="1100" i="1" spc="-5" dirty="0">
                <a:latin typeface="Arial"/>
                <a:cs typeface="Arial"/>
              </a:rPr>
              <a:t>Disease diagnosis, updating  predictions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51250" y="1733910"/>
            <a:ext cx="2505710" cy="1554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18630" y="1319907"/>
            <a:ext cx="267334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latin typeface="Arial"/>
                <a:cs typeface="Arial"/>
              </a:rPr>
              <a:t>Mathematical </a:t>
            </a:r>
            <a:r>
              <a:rPr sz="1600" b="1" spc="-5" dirty="0">
                <a:latin typeface="Arial"/>
                <a:cs typeface="Arial"/>
              </a:rPr>
              <a:t>Optimization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18630" y="350683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4530" y="3463649"/>
            <a:ext cx="2077085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5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Routing and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Scheduling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20"/>
              </a:lnSpc>
              <a:spcBef>
                <a:spcPts val="80"/>
              </a:spcBef>
            </a:pPr>
            <a:r>
              <a:rPr sz="1100" i="1" dirty="0">
                <a:latin typeface="Arial"/>
                <a:cs typeface="Arial"/>
              </a:rPr>
              <a:t>Staff, </a:t>
            </a:r>
            <a:r>
              <a:rPr sz="1100" i="1" spc="-5" dirty="0">
                <a:latin typeface="Arial"/>
                <a:cs typeface="Arial"/>
              </a:rPr>
              <a:t>transportation, classrooms,  </a:t>
            </a:r>
            <a:r>
              <a:rPr sz="1100" i="1" dirty="0">
                <a:latin typeface="Arial"/>
                <a:cs typeface="Arial"/>
              </a:rPr>
              <a:t>sports </a:t>
            </a:r>
            <a:r>
              <a:rPr sz="1100" i="1" spc="-5" dirty="0">
                <a:latin typeface="Arial"/>
                <a:cs typeface="Arial"/>
              </a:rPr>
              <a:t>tournaments, server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jobs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18630" y="4129130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34530" y="4085949"/>
            <a:ext cx="1885314" cy="34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5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On-Time</a:t>
            </a:r>
            <a:r>
              <a:rPr sz="1100" b="1" dirty="0">
                <a:latin typeface="Arial"/>
                <a:cs typeface="Arial"/>
              </a:rPr>
              <a:t> Optimization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75"/>
              </a:lnSpc>
            </a:pPr>
            <a:r>
              <a:rPr sz="1100" i="1" spc="-10" dirty="0">
                <a:latin typeface="Arial"/>
                <a:cs typeface="Arial"/>
              </a:rPr>
              <a:t>Transportation,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manufacturing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8630" y="4596489"/>
            <a:ext cx="74930" cy="10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" spc="85" dirty="0">
                <a:latin typeface="Arial"/>
                <a:cs typeface="Arial"/>
              </a:rPr>
              <a:t>●</a:t>
            </a:r>
            <a:endParaRPr sz="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4530" y="4553310"/>
            <a:ext cx="2075814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Industry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30"/>
              </a:lnSpc>
              <a:spcBef>
                <a:spcPts val="65"/>
              </a:spcBef>
            </a:pPr>
            <a:r>
              <a:rPr sz="1100" i="1" spc="-5" dirty="0">
                <a:latin typeface="Arial"/>
                <a:cs typeface="Arial"/>
              </a:rPr>
              <a:t>Manufacturing, </a:t>
            </a:r>
            <a:r>
              <a:rPr sz="1100" i="1" dirty="0">
                <a:latin typeface="Arial"/>
                <a:cs typeface="Arial"/>
              </a:rPr>
              <a:t>farming, </a:t>
            </a:r>
            <a:r>
              <a:rPr sz="1100" i="1" spc="-5" dirty="0">
                <a:latin typeface="Arial"/>
                <a:cs typeface="Arial"/>
              </a:rPr>
              <a:t>nutrition,  </a:t>
            </a:r>
            <a:r>
              <a:rPr sz="1100" i="1" spc="-15" dirty="0">
                <a:latin typeface="Arial"/>
                <a:cs typeface="Arial"/>
              </a:rPr>
              <a:t>energy, </a:t>
            </a:r>
            <a:r>
              <a:rPr sz="1100" i="1" spc="-5" dirty="0">
                <a:latin typeface="Arial"/>
                <a:cs typeface="Arial"/>
              </a:rPr>
              <a:t>engineering,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finance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31670" y="1750419"/>
            <a:ext cx="1012190" cy="1554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56400" y="1737719"/>
            <a:ext cx="2673350" cy="1554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2782929"/>
            <a:ext cx="1640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</a:t>
            </a:r>
            <a:r>
              <a:rPr spc="250" dirty="0"/>
              <a:t>ppe</a:t>
            </a:r>
            <a:r>
              <a:rPr spc="270" dirty="0"/>
              <a:t>n</a:t>
            </a:r>
            <a:r>
              <a:rPr spc="250" dirty="0"/>
              <a:t>d</a:t>
            </a:r>
            <a:r>
              <a:rPr spc="160" dirty="0"/>
              <a:t>i</a:t>
            </a:r>
            <a:r>
              <a:rPr spc="210" dirty="0"/>
              <a:t>x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04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Pop</a:t>
            </a:r>
            <a:r>
              <a:rPr spc="85" dirty="0"/>
              <a:t> </a:t>
            </a:r>
            <a:r>
              <a:rPr spc="220" dirty="0"/>
              <a:t>Culture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09" y="1412345"/>
            <a:ext cx="3736975" cy="16497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000" b="1" i="1" spc="-20" dirty="0">
                <a:latin typeface="Verdana"/>
                <a:cs typeface="Verdana"/>
              </a:rPr>
              <a:t>Traveling </a:t>
            </a:r>
            <a:r>
              <a:rPr sz="1000" b="1" i="1" spc="-10" dirty="0">
                <a:latin typeface="Verdana"/>
                <a:cs typeface="Verdana"/>
              </a:rPr>
              <a:t>Salesman </a:t>
            </a:r>
            <a:r>
              <a:rPr sz="1000" b="1" spc="130" dirty="0">
                <a:latin typeface="Arial"/>
                <a:cs typeface="Arial"/>
              </a:rPr>
              <a:t>(2012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b="1" spc="100" dirty="0">
                <a:latin typeface="Arial"/>
                <a:cs typeface="Arial"/>
              </a:rPr>
              <a:t>Movie)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spc="40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http://a.co/d/76UYvXd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000" b="1" i="1" spc="-5" dirty="0">
                <a:latin typeface="Verdana"/>
                <a:cs typeface="Verdana"/>
              </a:rPr>
              <a:t>Silicon </a:t>
            </a:r>
            <a:r>
              <a:rPr sz="1000" b="1" i="1" spc="-20" dirty="0">
                <a:latin typeface="Verdana"/>
                <a:cs typeface="Verdana"/>
              </a:rPr>
              <a:t>Valley </a:t>
            </a:r>
            <a:r>
              <a:rPr sz="1000" b="1" i="1" spc="-45" dirty="0">
                <a:latin typeface="Verdana"/>
                <a:cs typeface="Verdana"/>
              </a:rPr>
              <a:t>(HBO) </a:t>
            </a:r>
            <a:r>
              <a:rPr sz="1000" b="1" i="1" spc="-220" dirty="0">
                <a:latin typeface="Verdana"/>
                <a:cs typeface="Verdana"/>
              </a:rPr>
              <a:t>– </a:t>
            </a:r>
            <a:r>
              <a:rPr sz="1000" b="1" spc="90" dirty="0">
                <a:latin typeface="Arial"/>
                <a:cs typeface="Arial"/>
              </a:rPr>
              <a:t>The </a:t>
            </a:r>
            <a:r>
              <a:rPr sz="1000" b="1" spc="114" dirty="0">
                <a:latin typeface="Arial"/>
                <a:cs typeface="Arial"/>
              </a:rPr>
              <a:t>“Not </a:t>
            </a:r>
            <a:r>
              <a:rPr sz="1000" b="1" spc="100" dirty="0">
                <a:latin typeface="Arial"/>
                <a:cs typeface="Arial"/>
              </a:rPr>
              <a:t>Hotdog”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b="1" spc="75" dirty="0">
                <a:latin typeface="Arial"/>
                <a:cs typeface="Arial"/>
              </a:rPr>
              <a:t>App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i="1" spc="15" dirty="0">
                <a:solidFill>
                  <a:srgbClr val="9FABD3"/>
                </a:solidFill>
                <a:latin typeface="Trebuchet MS"/>
                <a:cs typeface="Trebuchet MS"/>
                <a:hlinkClick r:id="rId3"/>
              </a:rPr>
              <a:t>https://youtu.be/vIci3C4JkL0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000" b="1" i="1" spc="-5" dirty="0">
                <a:latin typeface="Verdana"/>
                <a:cs typeface="Verdana"/>
              </a:rPr>
              <a:t>Silicon </a:t>
            </a:r>
            <a:r>
              <a:rPr sz="1000" b="1" i="1" spc="-20" dirty="0">
                <a:latin typeface="Verdana"/>
                <a:cs typeface="Verdana"/>
              </a:rPr>
              <a:t>Valley </a:t>
            </a:r>
            <a:r>
              <a:rPr sz="1000" b="1" i="1" spc="-45" dirty="0">
                <a:latin typeface="Verdana"/>
                <a:cs typeface="Verdana"/>
              </a:rPr>
              <a:t>(HBO) </a:t>
            </a:r>
            <a:r>
              <a:rPr sz="1000" b="1" i="1" spc="-220" dirty="0">
                <a:latin typeface="Verdana"/>
                <a:cs typeface="Verdana"/>
              </a:rPr>
              <a:t>– </a:t>
            </a:r>
            <a:r>
              <a:rPr sz="1000" b="1" spc="100" dirty="0">
                <a:latin typeface="Arial"/>
                <a:cs typeface="Arial"/>
              </a:rPr>
              <a:t>Making </a:t>
            </a:r>
            <a:r>
              <a:rPr sz="1000" b="1" spc="114" dirty="0">
                <a:latin typeface="Arial"/>
                <a:cs typeface="Arial"/>
              </a:rPr>
              <a:t>the “Not </a:t>
            </a:r>
            <a:r>
              <a:rPr sz="1000" b="1" spc="100" dirty="0">
                <a:latin typeface="Arial"/>
                <a:cs typeface="Arial"/>
              </a:rPr>
              <a:t>Hotdog”</a:t>
            </a:r>
            <a:r>
              <a:rPr sz="1000" b="1" spc="85" dirty="0">
                <a:latin typeface="Arial"/>
                <a:cs typeface="Arial"/>
              </a:rPr>
              <a:t> </a:t>
            </a:r>
            <a:r>
              <a:rPr sz="1000" b="1" spc="75" dirty="0">
                <a:latin typeface="Arial"/>
                <a:cs typeface="Arial"/>
              </a:rPr>
              <a:t>App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i="1" spc="20" dirty="0">
                <a:solidFill>
                  <a:srgbClr val="9FABD3"/>
                </a:solidFill>
                <a:latin typeface="Trebuchet MS"/>
                <a:cs typeface="Trebuchet MS"/>
                <a:hlinkClick r:id="rId4"/>
              </a:rPr>
              <a:t>https://tinyurl.com/y97ajsac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709" y="3241145"/>
            <a:ext cx="2581910" cy="42925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000" b="1" spc="55" dirty="0">
                <a:latin typeface="Arial"/>
                <a:cs typeface="Arial"/>
              </a:rPr>
              <a:t>XKCD </a:t>
            </a:r>
            <a:r>
              <a:rPr sz="1000" b="1" spc="-65" dirty="0">
                <a:latin typeface="Arial"/>
                <a:cs typeface="Arial"/>
              </a:rPr>
              <a:t>– </a:t>
            </a:r>
            <a:r>
              <a:rPr sz="1000" b="1" spc="70" dirty="0">
                <a:latin typeface="Arial"/>
                <a:cs typeface="Arial"/>
              </a:rPr>
              <a:t>Traveling </a:t>
            </a:r>
            <a:r>
              <a:rPr sz="1000" b="1" spc="85" dirty="0">
                <a:latin typeface="Arial"/>
                <a:cs typeface="Arial"/>
              </a:rPr>
              <a:t>Salesman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9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000" i="1" spc="15" dirty="0">
                <a:solidFill>
                  <a:srgbClr val="9FABD3"/>
                </a:solidFill>
                <a:latin typeface="Trebuchet MS"/>
                <a:cs typeface="Trebuchet MS"/>
                <a:hlinkClick r:id="rId5"/>
              </a:rPr>
              <a:t>https://www.xkcd.com/399/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709" y="3848206"/>
            <a:ext cx="1830705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000" b="1" spc="55" dirty="0">
                <a:latin typeface="Arial"/>
                <a:cs typeface="Arial"/>
              </a:rPr>
              <a:t>XKCD </a:t>
            </a:r>
            <a:r>
              <a:rPr sz="1000" b="1" spc="-65" dirty="0">
                <a:latin typeface="Arial"/>
                <a:cs typeface="Arial"/>
              </a:rPr>
              <a:t>–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spc="85" dirty="0">
                <a:latin typeface="Arial"/>
                <a:cs typeface="Arial"/>
              </a:rPr>
              <a:t>NP-Complete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i="1" spc="15" dirty="0">
                <a:solidFill>
                  <a:srgbClr val="9FABD3"/>
                </a:solidFill>
                <a:latin typeface="Trebuchet MS"/>
                <a:cs typeface="Trebuchet MS"/>
                <a:hlinkClick r:id="rId6"/>
              </a:rPr>
              <a:t>https://www.xkcd.com/287/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000" b="1" spc="55" dirty="0">
                <a:latin typeface="Arial"/>
                <a:cs typeface="Arial"/>
              </a:rPr>
              <a:t>XKCD </a:t>
            </a:r>
            <a:r>
              <a:rPr sz="1000" b="1" spc="-65" dirty="0">
                <a:latin typeface="Arial"/>
                <a:cs typeface="Arial"/>
              </a:rPr>
              <a:t>– </a:t>
            </a:r>
            <a:r>
              <a:rPr sz="1000" b="1" spc="90" dirty="0">
                <a:latin typeface="Arial"/>
                <a:cs typeface="Arial"/>
              </a:rPr>
              <a:t>Machine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spc="85" dirty="0">
                <a:latin typeface="Arial"/>
                <a:cs typeface="Arial"/>
              </a:rPr>
              <a:t>Learning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i="1" spc="15" dirty="0">
                <a:solidFill>
                  <a:srgbClr val="9FABD3"/>
                </a:solidFill>
                <a:latin typeface="Trebuchet MS"/>
                <a:cs typeface="Trebuchet MS"/>
                <a:hlinkClick r:id="rId7"/>
              </a:rPr>
              <a:t>https://xkcd.com/1838/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6370" y="1337669"/>
            <a:ext cx="4419600" cy="19545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1390" y="3317599"/>
            <a:ext cx="10064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latin typeface="Tahoma"/>
                <a:cs typeface="Tahoma"/>
              </a:rPr>
              <a:t>SOURCE: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65" dirty="0">
                <a:latin typeface="Tahoma"/>
                <a:cs typeface="Tahoma"/>
              </a:rPr>
              <a:t>xkcd.com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92</a:t>
            </a:fld>
            <a:endParaRPr spc="25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286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Areas </a:t>
            </a:r>
            <a:r>
              <a:rPr spc="260" dirty="0"/>
              <a:t>to</a:t>
            </a:r>
            <a:r>
              <a:rPr spc="60" dirty="0"/>
              <a:t> </a:t>
            </a:r>
            <a:r>
              <a:rPr spc="195" dirty="0"/>
              <a:t>Explore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93</a:t>
            </a:fld>
            <a:endParaRPr spc="250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00990" marR="1045844" indent="-288290">
              <a:lnSpc>
                <a:spcPct val="137500"/>
              </a:lnSpc>
              <a:spcBef>
                <a:spcPts val="165"/>
              </a:spcBef>
            </a:pPr>
            <a:r>
              <a:rPr sz="1950" b="1" spc="195" dirty="0">
                <a:latin typeface="Arial"/>
                <a:cs typeface="Arial"/>
              </a:rPr>
              <a:t>Machine</a:t>
            </a:r>
            <a:r>
              <a:rPr sz="1950" b="1" spc="90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Learning  </a:t>
            </a:r>
            <a:r>
              <a:rPr spc="-5" dirty="0"/>
              <a:t>Linear </a:t>
            </a:r>
            <a:r>
              <a:rPr spc="-20" dirty="0"/>
              <a:t>Regression  </a:t>
            </a:r>
            <a:r>
              <a:rPr spc="-5" dirty="0"/>
              <a:t>Nonlinear</a:t>
            </a:r>
            <a:r>
              <a:rPr spc="-90" dirty="0"/>
              <a:t> </a:t>
            </a:r>
            <a:r>
              <a:rPr spc="-20" dirty="0"/>
              <a:t>Regression  </a:t>
            </a:r>
            <a:r>
              <a:rPr spc="-5" dirty="0"/>
              <a:t>Neural</a:t>
            </a:r>
            <a:r>
              <a:rPr spc="-70" dirty="0"/>
              <a:t> </a:t>
            </a:r>
            <a:r>
              <a:rPr spc="-10" dirty="0"/>
              <a:t>Networks</a:t>
            </a:r>
            <a:endParaRPr sz="195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770"/>
              </a:spcBef>
            </a:pPr>
            <a:r>
              <a:rPr spc="-10" dirty="0"/>
              <a:t>Bayes </a:t>
            </a:r>
            <a:r>
              <a:rPr spc="-20" dirty="0"/>
              <a:t>Theorem/Naive</a:t>
            </a:r>
            <a:r>
              <a:rPr spc="-130" dirty="0"/>
              <a:t> </a:t>
            </a:r>
            <a:r>
              <a:rPr spc="-10" dirty="0"/>
              <a:t>Bayes</a:t>
            </a:r>
          </a:p>
          <a:p>
            <a:pPr marL="300990" marR="5080">
              <a:lnSpc>
                <a:spcPct val="139100"/>
              </a:lnSpc>
              <a:spcBef>
                <a:spcPts val="5"/>
              </a:spcBef>
            </a:pPr>
            <a:r>
              <a:rPr spc="-15" dirty="0"/>
              <a:t>Support </a:t>
            </a:r>
            <a:r>
              <a:rPr spc="-20" dirty="0"/>
              <a:t>Vector </a:t>
            </a:r>
            <a:r>
              <a:rPr spc="10" dirty="0"/>
              <a:t>Machines  </a:t>
            </a:r>
            <a:r>
              <a:rPr spc="5" dirty="0"/>
              <a:t>Decision </a:t>
            </a:r>
            <a:r>
              <a:rPr spc="-45" dirty="0"/>
              <a:t>Trees/Random</a:t>
            </a:r>
            <a:r>
              <a:rPr spc="-175" dirty="0"/>
              <a:t> </a:t>
            </a:r>
            <a:r>
              <a:rPr spc="-20" dirty="0"/>
              <a:t>Forests  </a:t>
            </a:r>
            <a:r>
              <a:rPr spc="-55" dirty="0"/>
              <a:t>K-means </a:t>
            </a:r>
            <a:r>
              <a:rPr spc="-20" dirty="0"/>
              <a:t>(nearest neighbor)  </a:t>
            </a:r>
            <a:r>
              <a:rPr spc="-15" dirty="0"/>
              <a:t>XGBoost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99379" y="1368726"/>
            <a:ext cx="3915410" cy="219583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950" b="1" spc="195" dirty="0">
                <a:latin typeface="Arial"/>
                <a:cs typeface="Arial"/>
              </a:rPr>
              <a:t>Optimization</a:t>
            </a:r>
            <a:endParaRPr sz="1950">
              <a:latin typeface="Arial"/>
              <a:cs typeface="Arial"/>
            </a:endParaRPr>
          </a:p>
          <a:p>
            <a:pPr marL="300990" marR="5080">
              <a:lnSpc>
                <a:spcPct val="139100"/>
              </a:lnSpc>
              <a:spcBef>
                <a:spcPts val="25"/>
              </a:spcBef>
            </a:pPr>
            <a:r>
              <a:rPr sz="1650" spc="-5" dirty="0">
                <a:latin typeface="Verdana"/>
                <a:cs typeface="Verdana"/>
              </a:rPr>
              <a:t>Discrete </a:t>
            </a:r>
            <a:r>
              <a:rPr sz="1650" dirty="0">
                <a:latin typeface="Verdana"/>
                <a:cs typeface="Verdana"/>
              </a:rPr>
              <a:t>Optimization  </a:t>
            </a:r>
            <a:r>
              <a:rPr sz="1650" spc="-35" dirty="0">
                <a:latin typeface="Verdana"/>
                <a:cs typeface="Verdana"/>
              </a:rPr>
              <a:t>Linear/Integer/Mixed </a:t>
            </a:r>
            <a:r>
              <a:rPr sz="1650" spc="-25" dirty="0">
                <a:latin typeface="Verdana"/>
                <a:cs typeface="Verdana"/>
              </a:rPr>
              <a:t>Programming  </a:t>
            </a:r>
            <a:r>
              <a:rPr sz="1650" dirty="0">
                <a:latin typeface="Verdana"/>
                <a:cs typeface="Verdana"/>
              </a:rPr>
              <a:t>Dynamic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Programming</a:t>
            </a:r>
            <a:endParaRPr sz="1650">
              <a:latin typeface="Verdana"/>
              <a:cs typeface="Verdana"/>
            </a:endParaRPr>
          </a:p>
          <a:p>
            <a:pPr marL="300990" marR="1056640">
              <a:lnSpc>
                <a:spcPts val="2760"/>
              </a:lnSpc>
              <a:spcBef>
                <a:spcPts val="210"/>
              </a:spcBef>
            </a:pPr>
            <a:r>
              <a:rPr sz="1650" spc="-10" dirty="0">
                <a:latin typeface="Verdana"/>
                <a:cs typeface="Verdana"/>
              </a:rPr>
              <a:t>Constraint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programming  </a:t>
            </a:r>
            <a:r>
              <a:rPr sz="1650" dirty="0">
                <a:latin typeface="Verdana"/>
                <a:cs typeface="Verdana"/>
              </a:rPr>
              <a:t>Metaheuristics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4010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Online </a:t>
            </a:r>
            <a:r>
              <a:rPr spc="125" dirty="0"/>
              <a:t>Class</a:t>
            </a:r>
            <a:r>
              <a:rPr spc="85" dirty="0"/>
              <a:t> </a:t>
            </a:r>
            <a:r>
              <a:rPr spc="180" dirty="0"/>
              <a:t>Resources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94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46709" y="1150979"/>
            <a:ext cx="8082915" cy="200533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950" b="1" spc="165" dirty="0">
                <a:latin typeface="Arial"/>
                <a:cs typeface="Arial"/>
              </a:rPr>
              <a:t>Coursera </a:t>
            </a:r>
            <a:r>
              <a:rPr sz="1950" b="1" spc="-110" dirty="0">
                <a:latin typeface="Arial"/>
                <a:cs typeface="Arial"/>
              </a:rPr>
              <a:t>– </a:t>
            </a:r>
            <a:r>
              <a:rPr sz="1950" b="1" spc="180" dirty="0">
                <a:latin typeface="Arial"/>
                <a:cs typeface="Arial"/>
              </a:rPr>
              <a:t>Discrete</a:t>
            </a:r>
            <a:r>
              <a:rPr sz="1950" b="1" spc="-70" dirty="0">
                <a:latin typeface="Arial"/>
                <a:cs typeface="Arial"/>
              </a:rPr>
              <a:t> </a:t>
            </a:r>
            <a:r>
              <a:rPr sz="1950" b="1" spc="195" dirty="0">
                <a:latin typeface="Arial"/>
                <a:cs typeface="Arial"/>
              </a:rPr>
              <a:t>Optimization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950" spc="100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https://www.coursera.org/learn/discrete-optimization/home/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950" b="1" spc="165" dirty="0">
                <a:latin typeface="Arial"/>
                <a:cs typeface="Arial"/>
              </a:rPr>
              <a:t>Coursera </a:t>
            </a:r>
            <a:r>
              <a:rPr sz="1950" b="1" spc="-110" dirty="0">
                <a:latin typeface="Arial"/>
                <a:cs typeface="Arial"/>
              </a:rPr>
              <a:t>– </a:t>
            </a:r>
            <a:r>
              <a:rPr sz="1950" b="1" spc="195" dirty="0">
                <a:latin typeface="Arial"/>
                <a:cs typeface="Arial"/>
              </a:rPr>
              <a:t>Machine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Learning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950" spc="105" dirty="0">
                <a:solidFill>
                  <a:srgbClr val="9FABD3"/>
                </a:solidFill>
                <a:latin typeface="Tahoma"/>
                <a:cs typeface="Tahoma"/>
                <a:hlinkClick r:id="rId3"/>
              </a:rPr>
              <a:t>https://www.coursera.org/learn/machine-learning/home/welcome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5137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YouTube </a:t>
            </a:r>
            <a:r>
              <a:rPr spc="190" dirty="0"/>
              <a:t>Channels </a:t>
            </a:r>
            <a:r>
              <a:rPr spc="250" dirty="0"/>
              <a:t>and</a:t>
            </a:r>
            <a:r>
              <a:rPr spc="175" dirty="0"/>
              <a:t> </a:t>
            </a:r>
            <a:r>
              <a:rPr spc="190" dirty="0"/>
              <a:t>Videos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95</a:t>
            </a:fld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353059" y="1107800"/>
            <a:ext cx="5264150" cy="189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6215">
              <a:lnSpc>
                <a:spcPct val="133300"/>
              </a:lnSpc>
              <a:spcBef>
                <a:spcPts val="100"/>
              </a:spcBef>
            </a:pPr>
            <a:r>
              <a:rPr sz="1150" b="1" spc="105" dirty="0">
                <a:latin typeface="Arial"/>
                <a:cs typeface="Arial"/>
              </a:rPr>
              <a:t>Thomas Nield  </a:t>
            </a:r>
            <a:r>
              <a:rPr sz="1150" b="1" spc="110" dirty="0">
                <a:solidFill>
                  <a:srgbClr val="9FABD3"/>
                </a:solidFill>
                <a:latin typeface="Arial"/>
                <a:cs typeface="Arial"/>
                <a:hlinkClick r:id="rId2"/>
              </a:rPr>
              <a:t>https://youtu.be/F6RiAN1A8n0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1670685">
              <a:lnSpc>
                <a:spcPct val="134100"/>
              </a:lnSpc>
            </a:pPr>
            <a:r>
              <a:rPr sz="1150" b="1" spc="100" dirty="0">
                <a:latin typeface="Arial"/>
                <a:cs typeface="Arial"/>
              </a:rPr>
              <a:t>Brandon Rohrer  </a:t>
            </a:r>
            <a:r>
              <a:rPr sz="1150" b="1" spc="105" dirty="0">
                <a:solidFill>
                  <a:srgbClr val="9FABD3"/>
                </a:solidFill>
                <a:latin typeface="Arial"/>
                <a:cs typeface="Arial"/>
                <a:hlinkClick r:id="rId3"/>
              </a:rPr>
              <a:t>https://www.youtube.com/c/BrandonRohrer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>
              <a:lnSpc>
                <a:spcPct val="134100"/>
              </a:lnSpc>
            </a:pPr>
            <a:r>
              <a:rPr sz="1150" b="1" spc="110" dirty="0">
                <a:latin typeface="Arial"/>
                <a:cs typeface="Arial"/>
              </a:rPr>
              <a:t>3Blue1Brown  </a:t>
            </a:r>
            <a:r>
              <a:rPr sz="1150" b="1" spc="95" dirty="0">
                <a:solidFill>
                  <a:srgbClr val="9FABD3"/>
                </a:solidFill>
                <a:latin typeface="Arial"/>
                <a:cs typeface="Arial"/>
                <a:hlinkClick r:id="rId4"/>
              </a:rPr>
              <a:t>https://www.youtube.com/channel/UCYO_jab_esuFRV4b17AJtAw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59" y="3217270"/>
            <a:ext cx="4780280" cy="189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150" b="1" spc="65" dirty="0">
                <a:latin typeface="Arial"/>
                <a:cs typeface="Arial"/>
              </a:rPr>
              <a:t>YouTube </a:t>
            </a:r>
            <a:r>
              <a:rPr sz="1150" b="1" spc="-65" dirty="0">
                <a:latin typeface="Arial"/>
                <a:cs typeface="Arial"/>
              </a:rPr>
              <a:t>– </a:t>
            </a:r>
            <a:r>
              <a:rPr sz="1150" b="1" spc="75" dirty="0">
                <a:latin typeface="Arial"/>
                <a:cs typeface="Arial"/>
              </a:rPr>
              <a:t>P vs </a:t>
            </a:r>
            <a:r>
              <a:rPr sz="1150" b="1" spc="100" dirty="0">
                <a:latin typeface="Arial"/>
                <a:cs typeface="Arial"/>
              </a:rPr>
              <a:t>NP </a:t>
            </a:r>
            <a:r>
              <a:rPr sz="1150" b="1" spc="120" dirty="0">
                <a:latin typeface="Arial"/>
                <a:cs typeface="Arial"/>
              </a:rPr>
              <a:t>and </a:t>
            </a:r>
            <a:r>
              <a:rPr sz="1150" b="1" spc="140" dirty="0">
                <a:latin typeface="Arial"/>
                <a:cs typeface="Arial"/>
              </a:rPr>
              <a:t>the </a:t>
            </a:r>
            <a:r>
              <a:rPr sz="1150" b="1" spc="110" dirty="0">
                <a:latin typeface="Arial"/>
                <a:cs typeface="Arial"/>
              </a:rPr>
              <a:t>Computational </a:t>
            </a:r>
            <a:r>
              <a:rPr sz="1150" b="1" spc="105" dirty="0">
                <a:latin typeface="Arial"/>
                <a:cs typeface="Arial"/>
              </a:rPr>
              <a:t>Complexity </a:t>
            </a:r>
            <a:r>
              <a:rPr sz="1150" b="1" spc="100" dirty="0">
                <a:latin typeface="Arial"/>
                <a:cs typeface="Arial"/>
              </a:rPr>
              <a:t>Zoo  </a:t>
            </a:r>
            <a:r>
              <a:rPr sz="1150" b="1" spc="110" dirty="0">
                <a:solidFill>
                  <a:srgbClr val="9FABD3"/>
                </a:solidFill>
                <a:latin typeface="Arial"/>
                <a:cs typeface="Arial"/>
                <a:hlinkClick r:id="rId5"/>
              </a:rPr>
              <a:t>https://youtu.be/YX40hbAHx3s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958215">
              <a:lnSpc>
                <a:spcPct val="134100"/>
              </a:lnSpc>
            </a:pPr>
            <a:r>
              <a:rPr sz="1150" b="1" spc="110" dirty="0">
                <a:latin typeface="Arial"/>
                <a:cs typeface="Arial"/>
              </a:rPr>
              <a:t>The </a:t>
            </a:r>
            <a:r>
              <a:rPr sz="1150" b="1" spc="90" dirty="0">
                <a:latin typeface="Arial"/>
                <a:cs typeface="Arial"/>
              </a:rPr>
              <a:t>Traveling </a:t>
            </a:r>
            <a:r>
              <a:rPr sz="1150" b="1" spc="105" dirty="0">
                <a:latin typeface="Arial"/>
                <a:cs typeface="Arial"/>
              </a:rPr>
              <a:t>Salesman </a:t>
            </a:r>
            <a:r>
              <a:rPr sz="1150" b="1" spc="110" dirty="0">
                <a:latin typeface="Arial"/>
                <a:cs typeface="Arial"/>
              </a:rPr>
              <a:t>Problem</a:t>
            </a:r>
            <a:r>
              <a:rPr sz="1150" b="1" spc="15" dirty="0">
                <a:latin typeface="Arial"/>
                <a:cs typeface="Arial"/>
              </a:rPr>
              <a:t> </a:t>
            </a:r>
            <a:r>
              <a:rPr sz="1150" b="1" spc="95" dirty="0">
                <a:latin typeface="Arial"/>
                <a:cs typeface="Arial"/>
              </a:rPr>
              <a:t>Visualization  </a:t>
            </a:r>
            <a:r>
              <a:rPr sz="1150" b="1" spc="105" dirty="0">
                <a:solidFill>
                  <a:srgbClr val="9FABD3"/>
                </a:solidFill>
                <a:latin typeface="Arial"/>
                <a:cs typeface="Arial"/>
                <a:hlinkClick r:id="rId6"/>
              </a:rPr>
              <a:t>https://youtu.be/SC5CX8drAtU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944880">
              <a:lnSpc>
                <a:spcPct val="133300"/>
              </a:lnSpc>
            </a:pPr>
            <a:r>
              <a:rPr sz="1150" b="1" spc="110" dirty="0">
                <a:latin typeface="Arial"/>
                <a:cs typeface="Arial"/>
              </a:rPr>
              <a:t>The </a:t>
            </a:r>
            <a:r>
              <a:rPr sz="1150" b="1" spc="90" dirty="0">
                <a:latin typeface="Arial"/>
                <a:cs typeface="Arial"/>
              </a:rPr>
              <a:t>Traveling </a:t>
            </a:r>
            <a:r>
              <a:rPr sz="1150" b="1" spc="105" dirty="0">
                <a:latin typeface="Arial"/>
                <a:cs typeface="Arial"/>
              </a:rPr>
              <a:t>Salesman </a:t>
            </a:r>
            <a:r>
              <a:rPr sz="1150" b="1" spc="135" dirty="0">
                <a:latin typeface="Arial"/>
                <a:cs typeface="Arial"/>
              </a:rPr>
              <a:t>w/ </a:t>
            </a:r>
            <a:r>
              <a:rPr sz="1150" b="1" spc="155" dirty="0">
                <a:latin typeface="Arial"/>
                <a:cs typeface="Arial"/>
              </a:rPr>
              <a:t>1000 </a:t>
            </a:r>
            <a:r>
              <a:rPr sz="1150" b="1" spc="80" dirty="0">
                <a:latin typeface="Arial"/>
                <a:cs typeface="Arial"/>
              </a:rPr>
              <a:t>Cities</a:t>
            </a:r>
            <a:r>
              <a:rPr sz="1150" b="1" spc="-120" dirty="0">
                <a:latin typeface="Arial"/>
                <a:cs typeface="Arial"/>
              </a:rPr>
              <a:t> </a:t>
            </a:r>
            <a:r>
              <a:rPr sz="1150" b="1" spc="110" dirty="0">
                <a:latin typeface="Arial"/>
                <a:cs typeface="Arial"/>
              </a:rPr>
              <a:t>(Video)  </a:t>
            </a:r>
            <a:r>
              <a:rPr sz="1150" b="1" spc="100" dirty="0">
                <a:solidFill>
                  <a:srgbClr val="9FABD3"/>
                </a:solidFill>
                <a:latin typeface="Arial"/>
                <a:cs typeface="Arial"/>
                <a:hlinkClick r:id="rId7"/>
              </a:rPr>
              <a:t>https://youtu.be/W-aAjd8_bUc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979"/>
            <a:ext cx="9720580" cy="944880"/>
          </a:xfrm>
          <a:custGeom>
            <a:avLst/>
            <a:gdLst/>
            <a:ahLst/>
            <a:cxnLst/>
            <a:rect l="l" t="t" r="r" b="b"/>
            <a:pathLst>
              <a:path w="9720580" h="944880">
                <a:moveTo>
                  <a:pt x="9720580" y="0"/>
                </a:moveTo>
                <a:lnTo>
                  <a:pt x="0" y="0"/>
                </a:lnTo>
                <a:lnTo>
                  <a:pt x="0" y="944880"/>
                </a:lnTo>
                <a:lnTo>
                  <a:pt x="9720580" y="944880"/>
                </a:lnTo>
                <a:lnTo>
                  <a:pt x="97205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60309" y="5129889"/>
            <a:ext cx="2519680" cy="405130"/>
          </a:xfrm>
          <a:custGeom>
            <a:avLst/>
            <a:gdLst/>
            <a:ahLst/>
            <a:cxnLst/>
            <a:rect l="l" t="t" r="r" b="b"/>
            <a:pathLst>
              <a:path w="2519679" h="405129">
                <a:moveTo>
                  <a:pt x="2519680" y="0"/>
                </a:moveTo>
                <a:lnTo>
                  <a:pt x="0" y="0"/>
                </a:lnTo>
                <a:lnTo>
                  <a:pt x="0" y="405130"/>
                </a:lnTo>
                <a:lnTo>
                  <a:pt x="2519680" y="405130"/>
                </a:lnTo>
                <a:lnTo>
                  <a:pt x="251968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430" y="5129889"/>
            <a:ext cx="6479540" cy="405130"/>
          </a:xfrm>
          <a:custGeom>
            <a:avLst/>
            <a:gdLst/>
            <a:ahLst/>
            <a:cxnLst/>
            <a:rect l="l" t="t" r="r" b="b"/>
            <a:pathLst>
              <a:path w="6479540" h="405129">
                <a:moveTo>
                  <a:pt x="6479540" y="0"/>
                </a:moveTo>
                <a:lnTo>
                  <a:pt x="0" y="0"/>
                </a:lnTo>
                <a:lnTo>
                  <a:pt x="0" y="405130"/>
                </a:lnTo>
                <a:lnTo>
                  <a:pt x="6479540" y="405130"/>
                </a:lnTo>
                <a:lnTo>
                  <a:pt x="6479540" y="0"/>
                </a:lnTo>
                <a:close/>
              </a:path>
            </a:pathLst>
          </a:custGeom>
          <a:solidFill>
            <a:srgbClr val="BCC2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339" y="5129889"/>
            <a:ext cx="539750" cy="405130"/>
          </a:xfrm>
          <a:custGeom>
            <a:avLst/>
            <a:gdLst/>
            <a:ahLst/>
            <a:cxnLst/>
            <a:rect l="l" t="t" r="r" b="b"/>
            <a:pathLst>
              <a:path w="539750" h="405129">
                <a:moveTo>
                  <a:pt x="539750" y="0"/>
                </a:moveTo>
                <a:lnTo>
                  <a:pt x="0" y="0"/>
                </a:lnTo>
                <a:lnTo>
                  <a:pt x="0" y="405130"/>
                </a:lnTo>
                <a:lnTo>
                  <a:pt x="539750" y="405130"/>
                </a:lnTo>
                <a:lnTo>
                  <a:pt x="539750" y="0"/>
                </a:lnTo>
                <a:close/>
              </a:path>
            </a:pathLst>
          </a:custGeom>
          <a:solidFill>
            <a:srgbClr val="006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105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B</a:t>
            </a:r>
            <a:r>
              <a:rPr spc="110" dirty="0"/>
              <a:t>o</a:t>
            </a:r>
            <a:r>
              <a:rPr spc="229" dirty="0"/>
              <a:t>o</a:t>
            </a:r>
            <a:r>
              <a:rPr spc="200" dirty="0"/>
              <a:t>k</a:t>
            </a:r>
            <a:r>
              <a:rPr spc="90"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457200" y="1371959"/>
            <a:ext cx="1645920" cy="2058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7439" y="1371959"/>
            <a:ext cx="1468119" cy="2011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4950" y="1370689"/>
            <a:ext cx="1534160" cy="2012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44950" y="1370689"/>
            <a:ext cx="1534160" cy="2012950"/>
          </a:xfrm>
          <a:custGeom>
            <a:avLst/>
            <a:gdLst/>
            <a:ahLst/>
            <a:cxnLst/>
            <a:rect l="l" t="t" r="r" b="b"/>
            <a:pathLst>
              <a:path w="1534160" h="2012950">
                <a:moveTo>
                  <a:pt x="0" y="0"/>
                </a:moveTo>
                <a:lnTo>
                  <a:pt x="1534160" y="0"/>
                </a:lnTo>
                <a:lnTo>
                  <a:pt x="1534160" y="2012950"/>
                </a:lnTo>
                <a:lnTo>
                  <a:pt x="0" y="20129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52159" y="1354179"/>
            <a:ext cx="1554480" cy="2039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2159" y="1354179"/>
            <a:ext cx="1554480" cy="2039620"/>
          </a:xfrm>
          <a:custGeom>
            <a:avLst/>
            <a:gdLst/>
            <a:ahLst/>
            <a:cxnLst/>
            <a:rect l="l" t="t" r="r" b="b"/>
            <a:pathLst>
              <a:path w="1554479" h="2039620">
                <a:moveTo>
                  <a:pt x="0" y="0"/>
                </a:moveTo>
                <a:lnTo>
                  <a:pt x="1554480" y="0"/>
                </a:lnTo>
                <a:lnTo>
                  <a:pt x="1554480" y="2039620"/>
                </a:lnTo>
                <a:lnTo>
                  <a:pt x="0" y="20396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23809" y="1371959"/>
            <a:ext cx="1337309" cy="2009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pc="250" dirty="0"/>
              <a:t>96</a:t>
            </a:fld>
            <a:endParaRPr spc="25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3515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Interesting</a:t>
            </a:r>
            <a:r>
              <a:rPr spc="125" dirty="0"/>
              <a:t> </a:t>
            </a:r>
            <a:r>
              <a:rPr spc="185" dirty="0"/>
              <a:t>Articles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689" y="5186938"/>
            <a:ext cx="5276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97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55450"/>
            <a:ext cx="9344025" cy="36537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950" b="1" spc="170" dirty="0">
                <a:latin typeface="Arial"/>
                <a:cs typeface="Arial"/>
              </a:rPr>
              <a:t>Does </a:t>
            </a:r>
            <a:r>
              <a:rPr sz="1950" b="1" spc="175" dirty="0">
                <a:latin typeface="Arial"/>
                <a:cs typeface="Arial"/>
              </a:rPr>
              <a:t>A.I. Include Constraint</a:t>
            </a:r>
            <a:r>
              <a:rPr sz="1950" b="1" spc="40" dirty="0">
                <a:latin typeface="Arial"/>
                <a:cs typeface="Arial"/>
              </a:rPr>
              <a:t> </a:t>
            </a:r>
            <a:r>
              <a:rPr sz="1950" b="1" spc="125" dirty="0">
                <a:latin typeface="Arial"/>
                <a:cs typeface="Arial"/>
              </a:rPr>
              <a:t>Solvers?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77400"/>
              </a:lnSpc>
              <a:spcBef>
                <a:spcPts val="1305"/>
              </a:spcBef>
            </a:pPr>
            <a:r>
              <a:rPr sz="1950" spc="100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https://www.optaplanner.org/blog/2017/09/07/DoesAIIncludeConstraintSolv </a:t>
            </a:r>
            <a:r>
              <a:rPr sz="1950" spc="100" dirty="0">
                <a:solidFill>
                  <a:srgbClr val="9FABD3"/>
                </a:solidFill>
                <a:latin typeface="Tahoma"/>
                <a:cs typeface="Tahoma"/>
              </a:rPr>
              <a:t> </a:t>
            </a:r>
            <a:r>
              <a:rPr sz="1950" spc="130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ers.html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950" b="1" spc="155" dirty="0">
                <a:latin typeface="Arial"/>
                <a:cs typeface="Arial"/>
              </a:rPr>
              <a:t>Can </a:t>
            </a:r>
            <a:r>
              <a:rPr sz="1950" b="1" spc="90" dirty="0">
                <a:latin typeface="Arial"/>
                <a:cs typeface="Arial"/>
              </a:rPr>
              <a:t>You </a:t>
            </a:r>
            <a:r>
              <a:rPr sz="1950" b="1" spc="235" dirty="0">
                <a:latin typeface="Arial"/>
                <a:cs typeface="Arial"/>
              </a:rPr>
              <a:t>Make </a:t>
            </a:r>
            <a:r>
              <a:rPr sz="1950" b="1" spc="130" dirty="0">
                <a:latin typeface="Arial"/>
                <a:cs typeface="Arial"/>
              </a:rPr>
              <a:t>Swiss </a:t>
            </a:r>
            <a:r>
              <a:rPr sz="1950" b="1" spc="120" dirty="0">
                <a:latin typeface="Arial"/>
                <a:cs typeface="Arial"/>
              </a:rPr>
              <a:t>Trains </a:t>
            </a:r>
            <a:r>
              <a:rPr sz="1950" b="1" spc="160" dirty="0">
                <a:latin typeface="Arial"/>
                <a:cs typeface="Arial"/>
              </a:rPr>
              <a:t>Even </a:t>
            </a:r>
            <a:r>
              <a:rPr sz="1950" b="1" spc="220" dirty="0">
                <a:latin typeface="Arial"/>
                <a:cs typeface="Arial"/>
              </a:rPr>
              <a:t>More</a:t>
            </a:r>
            <a:r>
              <a:rPr sz="1950" b="1" spc="114" dirty="0">
                <a:latin typeface="Arial"/>
                <a:cs typeface="Arial"/>
              </a:rPr>
              <a:t> </a:t>
            </a:r>
            <a:r>
              <a:rPr sz="1950" b="1" spc="150" dirty="0">
                <a:latin typeface="Arial"/>
                <a:cs typeface="Arial"/>
              </a:rPr>
              <a:t>Punctual?</a:t>
            </a:r>
            <a:endParaRPr sz="1950">
              <a:latin typeface="Arial"/>
              <a:cs typeface="Arial"/>
            </a:endParaRPr>
          </a:p>
          <a:p>
            <a:pPr marL="12700" marR="144145">
              <a:lnSpc>
                <a:spcPct val="77400"/>
              </a:lnSpc>
              <a:spcBef>
                <a:spcPts val="1305"/>
              </a:spcBef>
            </a:pPr>
            <a:r>
              <a:rPr sz="1950" spc="114" dirty="0">
                <a:solidFill>
                  <a:srgbClr val="9FABD3"/>
                </a:solidFill>
                <a:latin typeface="Tahoma"/>
                <a:cs typeface="Tahoma"/>
                <a:hlinkClick r:id="rId3"/>
              </a:rPr>
              <a:t>https://medium.com/crowdai/can-you-make-swiss-trains-even-more-punct </a:t>
            </a:r>
            <a:r>
              <a:rPr sz="1950" spc="114" dirty="0">
                <a:solidFill>
                  <a:srgbClr val="9FABD3"/>
                </a:solidFill>
                <a:latin typeface="Tahoma"/>
                <a:cs typeface="Tahoma"/>
              </a:rPr>
              <a:t> </a:t>
            </a:r>
            <a:r>
              <a:rPr sz="1950" spc="155" dirty="0">
                <a:solidFill>
                  <a:srgbClr val="9FABD3"/>
                </a:solidFill>
                <a:latin typeface="Tahoma"/>
                <a:cs typeface="Tahoma"/>
                <a:hlinkClick r:id="rId3"/>
              </a:rPr>
              <a:t>ual-ec9aa73d6e35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950" b="1" spc="190" dirty="0">
                <a:latin typeface="Arial"/>
                <a:cs typeface="Arial"/>
              </a:rPr>
              <a:t>The </a:t>
            </a:r>
            <a:r>
              <a:rPr sz="1950" b="1" spc="204" dirty="0">
                <a:latin typeface="Arial"/>
                <a:cs typeface="Arial"/>
              </a:rPr>
              <a:t>SkyNet</a:t>
            </a:r>
            <a:r>
              <a:rPr sz="1950" b="1" spc="85" dirty="0">
                <a:latin typeface="Arial"/>
                <a:cs typeface="Arial"/>
              </a:rPr>
              <a:t> </a:t>
            </a:r>
            <a:r>
              <a:rPr sz="1950" b="1" spc="185" dirty="0">
                <a:latin typeface="Arial"/>
                <a:cs typeface="Arial"/>
              </a:rPr>
              <a:t>Salesman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950" spc="110" dirty="0">
                <a:solidFill>
                  <a:srgbClr val="9FABD3"/>
                </a:solidFill>
                <a:latin typeface="Tahoma"/>
                <a:cs typeface="Tahoma"/>
                <a:hlinkClick r:id="rId4"/>
              </a:rPr>
              <a:t>https://multithreaded.stitchfix.com/blog/2016/07/21/skynet-salesman/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3515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Interesting</a:t>
            </a:r>
            <a:r>
              <a:rPr spc="125" dirty="0"/>
              <a:t> </a:t>
            </a:r>
            <a:r>
              <a:rPr spc="185" dirty="0"/>
              <a:t>Articles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689" y="5186938"/>
            <a:ext cx="5276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98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67388"/>
            <a:ext cx="9090660" cy="332486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750" b="1" spc="145" dirty="0">
                <a:latin typeface="Arial"/>
                <a:cs typeface="Arial"/>
              </a:rPr>
              <a:t>Essential </a:t>
            </a:r>
            <a:r>
              <a:rPr sz="1750" b="1" spc="245" dirty="0">
                <a:latin typeface="Arial"/>
                <a:cs typeface="Arial"/>
              </a:rPr>
              <a:t>Math </a:t>
            </a:r>
            <a:r>
              <a:rPr sz="1750" b="1" spc="170" dirty="0">
                <a:latin typeface="Arial"/>
                <a:cs typeface="Arial"/>
              </a:rPr>
              <a:t>for </a:t>
            </a:r>
            <a:r>
              <a:rPr sz="1750" b="1" spc="225" dirty="0">
                <a:latin typeface="Arial"/>
                <a:cs typeface="Arial"/>
              </a:rPr>
              <a:t>Data</a:t>
            </a:r>
            <a:r>
              <a:rPr sz="1750" b="1" spc="-25" dirty="0">
                <a:latin typeface="Arial"/>
                <a:cs typeface="Arial"/>
              </a:rPr>
              <a:t> </a:t>
            </a:r>
            <a:r>
              <a:rPr sz="1750" b="1" spc="145" dirty="0">
                <a:latin typeface="Arial"/>
                <a:cs typeface="Arial"/>
              </a:rPr>
              <a:t>Science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78600"/>
              </a:lnSpc>
              <a:spcBef>
                <a:spcPts val="1180"/>
              </a:spcBef>
            </a:pPr>
            <a:r>
              <a:rPr sz="1750" spc="114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https://towardsdatascience.com/essential-math-for-data-science-why-and-how-e </a:t>
            </a:r>
            <a:r>
              <a:rPr sz="1750" spc="114" dirty="0">
                <a:solidFill>
                  <a:srgbClr val="9FABD3"/>
                </a:solidFill>
                <a:latin typeface="Tahoma"/>
                <a:cs typeface="Tahoma"/>
              </a:rPr>
              <a:t> </a:t>
            </a:r>
            <a:r>
              <a:rPr sz="1750" spc="155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88271367fbd</a:t>
            </a: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750" b="1" spc="185" dirty="0">
                <a:latin typeface="Arial"/>
                <a:cs typeface="Arial"/>
              </a:rPr>
              <a:t>The </a:t>
            </a:r>
            <a:r>
              <a:rPr sz="1750" b="1" spc="180" dirty="0">
                <a:latin typeface="Arial"/>
                <a:cs typeface="Arial"/>
              </a:rPr>
              <a:t>Unreasonable </a:t>
            </a:r>
            <a:r>
              <a:rPr sz="1750" b="1" spc="190" dirty="0">
                <a:latin typeface="Arial"/>
                <a:cs typeface="Arial"/>
              </a:rPr>
              <a:t>Reputation </a:t>
            </a:r>
            <a:r>
              <a:rPr sz="1750" b="1" spc="165" dirty="0">
                <a:latin typeface="Arial"/>
                <a:cs typeface="Arial"/>
              </a:rPr>
              <a:t>of </a:t>
            </a:r>
            <a:r>
              <a:rPr sz="1750" b="1" spc="190" dirty="0">
                <a:latin typeface="Arial"/>
                <a:cs typeface="Arial"/>
              </a:rPr>
              <a:t>Neural</a:t>
            </a:r>
            <a:r>
              <a:rPr sz="1750" b="1" spc="-60" dirty="0">
                <a:latin typeface="Arial"/>
                <a:cs typeface="Arial"/>
              </a:rPr>
              <a:t> </a:t>
            </a:r>
            <a:r>
              <a:rPr sz="1750" b="1" spc="200" dirty="0">
                <a:latin typeface="Arial"/>
                <a:cs typeface="Arial"/>
              </a:rPr>
              <a:t>Networks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750" spc="114" dirty="0">
                <a:solidFill>
                  <a:srgbClr val="9FABD3"/>
                </a:solidFill>
                <a:latin typeface="Tahoma"/>
                <a:cs typeface="Tahoma"/>
                <a:hlinkClick r:id="rId3"/>
              </a:rPr>
              <a:t>http://thinkingmachines.mit.edu/blog/unreasonable-reputation-neural-networks</a:t>
            </a: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750" b="1" spc="195" dirty="0">
                <a:latin typeface="Arial"/>
                <a:cs typeface="Arial"/>
              </a:rPr>
              <a:t>Mario </a:t>
            </a:r>
            <a:r>
              <a:rPr sz="1750" b="1" spc="100" dirty="0">
                <a:latin typeface="Arial"/>
                <a:cs typeface="Arial"/>
              </a:rPr>
              <a:t>is </a:t>
            </a:r>
            <a:r>
              <a:rPr sz="1750" b="1" spc="200" dirty="0">
                <a:latin typeface="Arial"/>
                <a:cs typeface="Arial"/>
              </a:rPr>
              <a:t>Hard, and that’s Mathematically</a:t>
            </a:r>
            <a:r>
              <a:rPr sz="1750" b="1" spc="-85" dirty="0">
                <a:latin typeface="Arial"/>
                <a:cs typeface="Arial"/>
              </a:rPr>
              <a:t> </a:t>
            </a:r>
            <a:r>
              <a:rPr sz="1750" b="1" spc="120" dirty="0">
                <a:latin typeface="Arial"/>
                <a:cs typeface="Arial"/>
              </a:rPr>
              <a:t>Official</a:t>
            </a:r>
            <a:endParaRPr sz="1750">
              <a:latin typeface="Arial"/>
              <a:cs typeface="Arial"/>
            </a:endParaRPr>
          </a:p>
          <a:p>
            <a:pPr marL="12700" marR="5715">
              <a:lnSpc>
                <a:spcPct val="78600"/>
              </a:lnSpc>
              <a:spcBef>
                <a:spcPts val="1180"/>
              </a:spcBef>
            </a:pPr>
            <a:r>
              <a:rPr sz="1750" spc="110" dirty="0">
                <a:solidFill>
                  <a:srgbClr val="9FABD3"/>
                </a:solidFill>
                <a:latin typeface="Tahoma"/>
                <a:cs typeface="Tahoma"/>
                <a:hlinkClick r:id="rId4"/>
              </a:rPr>
              <a:t>https://www.newscientist.com/article/mg21328565.100-mario-is-hard-and-thats- </a:t>
            </a:r>
            <a:r>
              <a:rPr sz="1750" spc="110" dirty="0">
                <a:solidFill>
                  <a:srgbClr val="9FABD3"/>
                </a:solidFill>
                <a:latin typeface="Tahoma"/>
                <a:cs typeface="Tahoma"/>
              </a:rPr>
              <a:t> </a:t>
            </a:r>
            <a:r>
              <a:rPr sz="1750" spc="120" dirty="0">
                <a:solidFill>
                  <a:srgbClr val="9FABD3"/>
                </a:solidFill>
                <a:latin typeface="Tahoma"/>
                <a:cs typeface="Tahoma"/>
                <a:hlinkClick r:id="rId4"/>
              </a:rPr>
              <a:t>mathematically-official/</a:t>
            </a:r>
            <a:endParaRPr sz="1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09" y="556619"/>
            <a:ext cx="321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Interesting</a:t>
            </a:r>
            <a:r>
              <a:rPr spc="114" dirty="0"/>
              <a:t> </a:t>
            </a:r>
            <a:r>
              <a:rPr spc="204" dirty="0"/>
              <a:t>Papers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689" y="5186938"/>
            <a:ext cx="52768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130"/>
              </a:lnSpc>
            </a:pPr>
            <a:fld id="{81D60167-4931-47E6-BA6A-407CBD079E47}" type="slidenum">
              <a:rPr sz="1800" b="1" spc="250" dirty="0">
                <a:solidFill>
                  <a:srgbClr val="FFFFFF"/>
                </a:solidFill>
                <a:latin typeface="Arial"/>
                <a:cs typeface="Arial"/>
              </a:rPr>
              <a:t>99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09" y="1355450"/>
            <a:ext cx="8704580" cy="319405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950" b="1" spc="190" dirty="0">
                <a:latin typeface="Arial"/>
                <a:cs typeface="Arial"/>
              </a:rPr>
              <a:t>The </a:t>
            </a:r>
            <a:r>
              <a:rPr sz="1950" b="1" spc="170" dirty="0">
                <a:latin typeface="Arial"/>
                <a:cs typeface="Arial"/>
              </a:rPr>
              <a:t>Lin-Kernighan </a:t>
            </a:r>
            <a:r>
              <a:rPr sz="1950" b="1" spc="155" dirty="0">
                <a:latin typeface="Arial"/>
                <a:cs typeface="Arial"/>
              </a:rPr>
              <a:t>Traveling </a:t>
            </a:r>
            <a:r>
              <a:rPr sz="1950" b="1" spc="185" dirty="0">
                <a:latin typeface="Arial"/>
                <a:cs typeface="Arial"/>
              </a:rPr>
              <a:t>Salesman</a:t>
            </a:r>
            <a:r>
              <a:rPr sz="1950" b="1" spc="55" dirty="0">
                <a:latin typeface="Arial"/>
                <a:cs typeface="Arial"/>
              </a:rPr>
              <a:t> </a:t>
            </a:r>
            <a:r>
              <a:rPr sz="1950" b="1" spc="170" dirty="0">
                <a:latin typeface="Arial"/>
                <a:cs typeface="Arial"/>
              </a:rPr>
              <a:t>Heuristic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950" spc="90" dirty="0">
                <a:solidFill>
                  <a:srgbClr val="9FABD3"/>
                </a:solidFill>
                <a:latin typeface="Tahoma"/>
                <a:cs typeface="Tahoma"/>
                <a:hlinkClick r:id="rId2"/>
              </a:rPr>
              <a:t>http://akira.ruc.dk/~keld/research/LKH/LKH-1.3/DOC/LKH_REPORT.pdf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950" b="1" spc="190" dirty="0">
                <a:latin typeface="Arial"/>
                <a:cs typeface="Arial"/>
              </a:rPr>
              <a:t>The </a:t>
            </a:r>
            <a:r>
              <a:rPr sz="1950" b="1" spc="155" dirty="0">
                <a:latin typeface="Arial"/>
                <a:cs typeface="Arial"/>
              </a:rPr>
              <a:t>Traveling </a:t>
            </a:r>
            <a:r>
              <a:rPr sz="1950" b="1" spc="180" dirty="0">
                <a:latin typeface="Arial"/>
                <a:cs typeface="Arial"/>
              </a:rPr>
              <a:t>Salesman: </a:t>
            </a:r>
            <a:r>
              <a:rPr sz="1950" b="1" spc="100" dirty="0">
                <a:latin typeface="Arial"/>
                <a:cs typeface="Arial"/>
              </a:rPr>
              <a:t>A </a:t>
            </a:r>
            <a:r>
              <a:rPr sz="1950" b="1" spc="200" dirty="0">
                <a:latin typeface="Arial"/>
                <a:cs typeface="Arial"/>
              </a:rPr>
              <a:t>Neural </a:t>
            </a:r>
            <a:r>
              <a:rPr sz="1950" b="1" spc="225" dirty="0">
                <a:latin typeface="Arial"/>
                <a:cs typeface="Arial"/>
              </a:rPr>
              <a:t>Network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80" dirty="0">
                <a:latin typeface="Arial"/>
                <a:cs typeface="Arial"/>
              </a:rPr>
              <a:t>Perspective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950" spc="100" dirty="0">
                <a:solidFill>
                  <a:srgbClr val="9FABD3"/>
                </a:solidFill>
                <a:latin typeface="Tahoma"/>
                <a:cs typeface="Tahoma"/>
                <a:hlinkClick r:id="rId3"/>
              </a:rPr>
              <a:t>http://www.iro.umontreal.ca/~dift6751/paper_potvin_nn_tsp.pdf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950" b="1" spc="190" dirty="0">
                <a:latin typeface="Arial"/>
                <a:cs typeface="Arial"/>
              </a:rPr>
              <a:t>The </a:t>
            </a:r>
            <a:r>
              <a:rPr sz="1950" b="1" spc="200" dirty="0">
                <a:latin typeface="Arial"/>
                <a:cs typeface="Arial"/>
              </a:rPr>
              <a:t>Interplay </a:t>
            </a:r>
            <a:r>
              <a:rPr sz="1950" b="1" spc="170" dirty="0">
                <a:latin typeface="Arial"/>
                <a:cs typeface="Arial"/>
              </a:rPr>
              <a:t>of </a:t>
            </a:r>
            <a:r>
              <a:rPr sz="1950" b="1" spc="195" dirty="0">
                <a:latin typeface="Arial"/>
                <a:cs typeface="Arial"/>
              </a:rPr>
              <a:t>Optimization </a:t>
            </a:r>
            <a:r>
              <a:rPr sz="1950" b="1" spc="210" dirty="0">
                <a:latin typeface="Arial"/>
                <a:cs typeface="Arial"/>
              </a:rPr>
              <a:t>and </a:t>
            </a:r>
            <a:r>
              <a:rPr sz="1950" b="1" spc="195" dirty="0">
                <a:latin typeface="Arial"/>
                <a:cs typeface="Arial"/>
              </a:rPr>
              <a:t>Machine </a:t>
            </a:r>
            <a:r>
              <a:rPr sz="1950" b="1" spc="180" dirty="0">
                <a:latin typeface="Arial"/>
                <a:cs typeface="Arial"/>
              </a:rPr>
              <a:t>Learning</a:t>
            </a:r>
            <a:r>
              <a:rPr sz="1950" b="1" spc="-170" dirty="0">
                <a:latin typeface="Arial"/>
                <a:cs typeface="Arial"/>
              </a:rPr>
              <a:t> </a:t>
            </a:r>
            <a:r>
              <a:rPr sz="1950" b="1" spc="170" dirty="0">
                <a:latin typeface="Arial"/>
                <a:cs typeface="Arial"/>
              </a:rPr>
              <a:t>Research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950" spc="90" dirty="0">
                <a:solidFill>
                  <a:srgbClr val="9FABD3"/>
                </a:solidFill>
                <a:latin typeface="Tahoma"/>
                <a:cs typeface="Tahoma"/>
                <a:hlinkClick r:id="rId4"/>
              </a:rPr>
              <a:t>http://jmlr.org/papers/volume7/MLOPT-intro06a/MLOPT-intro06a.pdf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4923</Words>
  <Application>Microsoft Office PowerPoint</Application>
  <PresentationFormat>Custom</PresentationFormat>
  <Paragraphs>992</Paragraphs>
  <Slides>99</Slides>
  <Notes>1</Notes>
  <HiddenSlides>17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Cambria Math</vt:lpstr>
      <vt:lpstr>Segoe UI</vt:lpstr>
      <vt:lpstr>Segoe UI Semibold</vt:lpstr>
      <vt:lpstr>Tahoma</vt:lpstr>
      <vt:lpstr>Times New Roman</vt:lpstr>
      <vt:lpstr>Trebuchet MS</vt:lpstr>
      <vt:lpstr>Verdana</vt:lpstr>
      <vt:lpstr>Office Theme</vt:lpstr>
      <vt:lpstr>PowerPoint Presentation</vt:lpstr>
      <vt:lpstr>Thomas Nield</vt:lpstr>
      <vt:lpstr>The Monty Hall Problem</vt:lpstr>
      <vt:lpstr>The Monty Hall Problem</vt:lpstr>
      <vt:lpstr>The Monty Hall Problem</vt:lpstr>
      <vt:lpstr>The Monty Hall Problem</vt:lpstr>
      <vt:lpstr>The Monty Hall Problem</vt:lpstr>
      <vt:lpstr>The Monty Hall Problem</vt:lpstr>
      <vt:lpstr>The Monty Hall Problem</vt:lpstr>
      <vt:lpstr>The Monty Hall Problem</vt:lpstr>
      <vt:lpstr>The Monty Hall Problem</vt:lpstr>
      <vt:lpstr>PowerPoint Presentation</vt:lpstr>
      <vt:lpstr>The Monty Hall Problem</vt:lpstr>
      <vt:lpstr>The Monty Hall Problem</vt:lpstr>
      <vt:lpstr>The Monty Hall Problem</vt:lpstr>
      <vt:lpstr>The Monty Hall Problem</vt:lpstr>
      <vt:lpstr>PowerPoint Presentation</vt:lpstr>
      <vt:lpstr>Why Am I Showing This?</vt:lpstr>
      <vt:lpstr>What Is Mathematical Optimization?</vt:lpstr>
      <vt:lpstr>Traveling Salesman Problem</vt:lpstr>
      <vt:lpstr>Metaheuristic – Hill Climbing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Simulated Annealing</vt:lpstr>
      <vt:lpstr>Calculating the Weighted Coin Flip Probability</vt:lpstr>
      <vt:lpstr>Metaheuristic – Simulated Annealing</vt:lpstr>
      <vt:lpstr>Source Code</vt:lpstr>
      <vt:lpstr>Metaheuristics for Linear Regression</vt:lpstr>
      <vt:lpstr>Metaheuristics for Linear Regression</vt:lpstr>
      <vt:lpstr>Metaheuristics for Quantile Regression</vt:lpstr>
      <vt:lpstr>Use Metaheuristics for Nonlinear Regressions Too!</vt:lpstr>
      <vt:lpstr>Other Metaheuristics Algorithms</vt:lpstr>
      <vt:lpstr>Using Randomness for Simulation</vt:lpstr>
      <vt:lpstr>Some Useful Distributions</vt:lpstr>
      <vt:lpstr>Generating a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a Schedule</vt:lpstr>
      <vt:lpstr>Generating a Schedule</vt:lpstr>
      <vt:lpstr>Generating a Schedule</vt:lpstr>
      <vt:lpstr>Hold that Thought, Let’s Talk About State Space Search</vt:lpstr>
      <vt:lpstr>Solving a Sudoku</vt:lpstr>
      <vt:lpstr>Solving a Sudoku</vt:lpstr>
      <vt:lpstr>Solving a Sudoku</vt:lpstr>
      <vt:lpstr>Branch-and-Prune for Scheduling</vt:lpstr>
      <vt:lpstr>Generating a Schedule</vt:lpstr>
      <vt:lpstr>PowerPoint Presentation</vt:lpstr>
      <vt:lpstr>Classifying Things</vt:lpstr>
      <vt:lpstr>Naive Bayes</vt:lpstr>
      <vt:lpstr>Implementing Naive Bayes</vt:lpstr>
      <vt:lpstr>Implementing Naive Bayes</vt:lpstr>
      <vt:lpstr>Implementing Naive Bayes</vt:lpstr>
      <vt:lpstr>PowerPoint Presentation</vt:lpstr>
      <vt:lpstr>Source Code</vt:lpstr>
      <vt:lpstr>Part III: Neural Networks</vt:lpstr>
      <vt:lpstr>What Are Neural Networks?</vt:lpstr>
      <vt:lpstr>The Problem</vt:lpstr>
      <vt:lpstr>A Simple Neural Network</vt:lpstr>
      <vt:lpstr>A Simple Neural Network</vt:lpstr>
      <vt:lpstr>A Simple Neural Network</vt:lpstr>
      <vt:lpstr>A Simple Neural Network</vt:lpstr>
      <vt:lpstr>A Simple Neural Network</vt:lpstr>
      <vt:lpstr>A Simple Neural Network</vt:lpstr>
      <vt:lpstr>A Simple Neural Network</vt:lpstr>
      <vt:lpstr>A Simple Neural Network</vt:lpstr>
      <vt:lpstr>PowerPoint Presentation</vt:lpstr>
      <vt:lpstr>PowerPoint Presentation</vt:lpstr>
      <vt:lpstr>Activation Functions</vt:lpstr>
      <vt:lpstr>Activation Functions</vt:lpstr>
      <vt:lpstr>Other Design Decisions</vt:lpstr>
      <vt:lpstr>The Practicality of Neural Networks</vt:lpstr>
      <vt:lpstr>PowerPoint Presentation</vt:lpstr>
      <vt:lpstr>Also Read My Recent Blog Article</vt:lpstr>
      <vt:lpstr>PowerPoint Presentation</vt:lpstr>
      <vt:lpstr>P versus NP Problem</vt:lpstr>
      <vt:lpstr>No Free Lunch Theorem</vt:lpstr>
      <vt:lpstr>Use the Right “AI” for the Job</vt:lpstr>
      <vt:lpstr>Appendix</vt:lpstr>
      <vt:lpstr>Pop Culture</vt:lpstr>
      <vt:lpstr>Areas to Explore</vt:lpstr>
      <vt:lpstr>Online Class Resources</vt:lpstr>
      <vt:lpstr>YouTube Channels and Videos</vt:lpstr>
      <vt:lpstr>Books</vt:lpstr>
      <vt:lpstr>Interesting Articles</vt:lpstr>
      <vt:lpstr>Interesting Articles</vt:lpstr>
      <vt:lpstr>Interesting Papers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alizarin-blue</dc:title>
  <cp:lastModifiedBy>Thomas Nield</cp:lastModifiedBy>
  <cp:revision>1</cp:revision>
  <dcterms:created xsi:type="dcterms:W3CDTF">2019-04-16T21:03:21Z</dcterms:created>
  <dcterms:modified xsi:type="dcterms:W3CDTF">2019-06-25T23:44:02Z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2019-03-11T00:00:00Z</vt:filetime>
  </property>
  <property fmtid="{D5CDD505-2E9C-101B-9397-08002B2CF9AE}" pid="3" name="Creator">
    <vt:lpwstr>Impress</vt:lpwstr>
  </property>
  <property fmtid="{D5CDD505-2E9C-101B-9397-08002B2CF9AE}" pid="4" name="LastSaved">
    <vt:filetime>2019-03-11T00:00:00Z</vt:filetime>
  </property>
</Properties>
</file>